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7.xml" ContentType="application/vnd.openxmlformats-officedocument.drawingml.chart+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68" r:id="rId4"/>
    <p:sldId id="270" r:id="rId5"/>
    <p:sldId id="271" r:id="rId6"/>
    <p:sldId id="257" r:id="rId7"/>
    <p:sldId id="262" r:id="rId8"/>
    <p:sldId id="263" r:id="rId9"/>
    <p:sldId id="264" r:id="rId10"/>
    <p:sldId id="274" r:id="rId11"/>
    <p:sldId id="265" r:id="rId12"/>
    <p:sldId id="260" r:id="rId13"/>
    <p:sldId id="261" r:id="rId14"/>
  </p:sldIdLst>
  <p:sldSz cx="12192000" cy="6858000"/>
  <p:notesSz cx="6889750"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2" d="100"/>
          <a:sy n="102" d="100"/>
        </p:scale>
        <p:origin x="87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epti\Downloads\ASDAN_environmental_research_ANALYSED_with_graphs.xlsx" TargetMode="Externa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7.xml.rels><?xml version="1.0" encoding="UTF-8" standalone="yes"?>
<Relationships xmlns="http://schemas.openxmlformats.org/package/2006/relationships"><Relationship Id="rId1" Type="http://schemas.openxmlformats.org/officeDocument/2006/relationships/oleObject" Target="file:///C:\Users\repti\Downloads\ASDAN_environmental_research_ANALYSED_with_graphs.xlsx" TargetMode="Externa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r>
              <a:rPr lang="en-GB" sz="1400" b="0" dirty="0"/>
              <a:t>Makeup of Survey</a:t>
            </a:r>
            <a:r>
              <a:rPr lang="en-GB" sz="1400" b="0" baseline="0" dirty="0"/>
              <a:t> </a:t>
            </a:r>
            <a:r>
              <a:rPr lang="en-GB" sz="1400" b="0" dirty="0"/>
              <a:t>Respondents</a:t>
            </a:r>
          </a:p>
        </c:rich>
      </c:tx>
      <c:layout>
        <c:manualLayout>
          <c:xMode val="edge"/>
          <c:yMode val="edge"/>
          <c:x val="0.22118488401611058"/>
          <c:y val="2.5657826950415744E-2"/>
        </c:manualLayout>
      </c:layout>
      <c:overlay val="1"/>
    </c:title>
    <c:autoTitleDeleted val="0"/>
    <c:plotArea>
      <c:layout/>
      <c:pieChart>
        <c:varyColors val="1"/>
        <c:ser>
          <c:idx val="0"/>
          <c:order val="0"/>
          <c:tx>
            <c:v>Count</c:v>
          </c:tx>
          <c:cat>
            <c:strRef>
              <c:f>'Level 2 Summary'!$J$4:$J$6</c:f>
              <c:strCache>
                <c:ptCount val="3"/>
                <c:pt idx="0">
                  <c:v>Reptile/amphibian owners</c:v>
                </c:pt>
                <c:pt idx="1">
                  <c:v>Non-owners</c:v>
                </c:pt>
                <c:pt idx="2">
                  <c:v>Not stated</c:v>
                </c:pt>
              </c:strCache>
            </c:strRef>
          </c:cat>
          <c:val>
            <c:numRef>
              <c:f>'Level 2 Summary'!$K$4:$K$6</c:f>
              <c:numCache>
                <c:formatCode>General</c:formatCode>
                <c:ptCount val="3"/>
                <c:pt idx="0">
                  <c:v>9</c:v>
                </c:pt>
                <c:pt idx="1">
                  <c:v>3</c:v>
                </c:pt>
                <c:pt idx="2">
                  <c:v>1</c:v>
                </c:pt>
              </c:numCache>
            </c:numRef>
          </c:val>
          <c:extLst>
            <c:ext xmlns:c16="http://schemas.microsoft.com/office/drawing/2014/chart" uri="{C3380CC4-5D6E-409C-BE32-E72D297353CC}">
              <c16:uniqueId val="{00000000-930B-4B4C-A961-7B7054AD1ED4}"/>
            </c:ext>
          </c:extLst>
        </c:ser>
        <c:dLbls>
          <c:showLegendKey val="0"/>
          <c:showVal val="0"/>
          <c:showCatName val="0"/>
          <c:showSerName val="0"/>
          <c:showPercent val="0"/>
          <c:showBubbleSize val="0"/>
          <c:showLeaderLines val="1"/>
        </c:dLbls>
        <c:firstSliceAng val="0"/>
      </c:pieChart>
    </c:plotArea>
    <c:legend>
      <c:legendPos val="b"/>
      <c:overlay val="0"/>
    </c:legend>
    <c:plotVisOnly val="1"/>
    <c:dispBlanksAs val="zero"/>
    <c:showDLblsOverMax val="1"/>
  </c:chart>
  <c:spPr>
    <a:ln w="9525">
      <a:solidFill>
        <a:srgbClr val="D9D9D9"/>
      </a:solidFill>
      <a:prstDash val="solid"/>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r>
              <a:rPr lang="en-GB" dirty="0"/>
              <a:t>Common Surrender Themes</a:t>
            </a:r>
          </a:p>
        </c:rich>
      </c:tx>
      <c:layout>
        <c:manualLayout>
          <c:xMode val="edge"/>
          <c:yMode val="edge"/>
          <c:x val="0.26291666666666663"/>
          <c:y val="3.094892035613887E-2"/>
        </c:manualLayout>
      </c:layout>
      <c:overlay val="1"/>
    </c:title>
    <c:autoTitleDeleted val="0"/>
    <c:plotArea>
      <c:layout/>
      <c:barChart>
        <c:barDir val="col"/>
        <c:grouping val="clustered"/>
        <c:varyColors val="0"/>
        <c:ser>
          <c:idx val="0"/>
          <c:order val="0"/>
          <c:tx>
            <c:v>Responses mentioning theme</c:v>
          </c:tx>
          <c:invertIfNegative val="1"/>
          <c:cat>
            <c:strRef>
              <c:f>'Qualitative Themes'!$A$4:$A$9</c:f>
              <c:strCache>
                <c:ptCount val="6"/>
                <c:pt idx="0">
                  <c:v>Cost / affordability</c:v>
                </c:pt>
                <c:pt idx="1">
                  <c:v>Lack of research / experience</c:v>
                </c:pt>
                <c:pt idx="2">
                  <c:v>Change in circumstances</c:v>
                </c:pt>
                <c:pt idx="3">
                  <c:v>Difficulty / care demands</c:v>
                </c:pt>
                <c:pt idx="4">
                  <c:v>Time / loss of interest</c:v>
                </c:pt>
                <c:pt idx="5">
                  <c:v>Space / animal size</c:v>
                </c:pt>
              </c:strCache>
            </c:strRef>
          </c:cat>
          <c:val>
            <c:numRef>
              <c:f>'Qualitative Themes'!$B$4:$B$9</c:f>
              <c:numCache>
                <c:formatCode>General</c:formatCode>
                <c:ptCount val="6"/>
                <c:pt idx="0">
                  <c:v>9</c:v>
                </c:pt>
                <c:pt idx="1">
                  <c:v>7</c:v>
                </c:pt>
                <c:pt idx="2">
                  <c:v>6</c:v>
                </c:pt>
                <c:pt idx="3">
                  <c:v>5</c:v>
                </c:pt>
                <c:pt idx="4">
                  <c:v>3</c:v>
                </c:pt>
                <c:pt idx="5">
                  <c:v>3</c:v>
                </c:pt>
              </c:numCache>
            </c:numRef>
          </c:val>
          <c:extLst>
            <c:ext xmlns:c16="http://schemas.microsoft.com/office/drawing/2014/chart" uri="{C3380CC4-5D6E-409C-BE32-E72D297353CC}">
              <c16:uniqueId val="{00000000-38CD-4BBF-95F6-EF3C26BD8934}"/>
            </c:ext>
          </c:extLst>
        </c:ser>
        <c:dLbls>
          <c:showLegendKey val="0"/>
          <c:showVal val="0"/>
          <c:showCatName val="0"/>
          <c:showSerName val="0"/>
          <c:showPercent val="0"/>
          <c:showBubbleSize val="0"/>
        </c:dLbls>
        <c:gapWidth val="150"/>
        <c:axId val="48650112"/>
        <c:axId val="48672768"/>
      </c:barChart>
      <c:catAx>
        <c:axId val="48650112"/>
        <c:scaling>
          <c:orientation val="minMax"/>
        </c:scaling>
        <c:delete val="0"/>
        <c:axPos val="b"/>
        <c:majorGridlines>
          <c:spPr>
            <a:ln w="9525">
              <a:solidFill>
                <a:srgbClr val="CCCCCC"/>
              </a:solidFill>
              <a:prstDash val="dash"/>
            </a:ln>
          </c:spPr>
        </c:majorGridlines>
        <c:title>
          <c:tx>
            <c:rich>
              <a:bodyPr/>
              <a:lstStyle/>
              <a:p>
                <a:pPr>
                  <a:defRPr/>
                </a:pPr>
                <a:r>
                  <a:rPr lang="en-GB" dirty="0"/>
                  <a:t>Reasons</a:t>
                </a:r>
                <a:r>
                  <a:rPr lang="en-GB" baseline="0" dirty="0"/>
                  <a:t> for rehoming</a:t>
                </a:r>
                <a:endParaRPr lang="en-GB" dirty="0"/>
              </a:p>
            </c:rich>
          </c:tx>
          <c:overlay val="0"/>
        </c:title>
        <c:numFmt formatCode="General" sourceLinked="1"/>
        <c:majorTickMark val="none"/>
        <c:minorTickMark val="none"/>
        <c:tickLblPos val="nextTo"/>
        <c:crossAx val="48672768"/>
        <c:crosses val="autoZero"/>
        <c:auto val="1"/>
        <c:lblAlgn val="ctr"/>
        <c:lblOffset val="100"/>
        <c:noMultiLvlLbl val="0"/>
      </c:catAx>
      <c:valAx>
        <c:axId val="48672768"/>
        <c:scaling>
          <c:orientation val="minMax"/>
        </c:scaling>
        <c:delete val="0"/>
        <c:axPos val="l"/>
        <c:majorGridlines>
          <c:spPr>
            <a:ln w="9525">
              <a:solidFill>
                <a:srgbClr val="CCCCCC"/>
              </a:solidFill>
              <a:prstDash val="dash"/>
            </a:ln>
          </c:spPr>
        </c:majorGridlines>
        <c:title>
          <c:tx>
            <c:rich>
              <a:bodyPr/>
              <a:lstStyle/>
              <a:p>
                <a:pPr>
                  <a:defRPr/>
                </a:pPr>
                <a:r>
                  <a:rPr lang="en-GB" dirty="0"/>
                  <a:t>Number of references</a:t>
                </a:r>
                <a:r>
                  <a:rPr lang="en-GB" baseline="0" dirty="0"/>
                  <a:t> </a:t>
                </a:r>
                <a:endParaRPr lang="en-GB" dirty="0"/>
              </a:p>
            </c:rich>
          </c:tx>
          <c:overlay val="0"/>
        </c:title>
        <c:numFmt formatCode="General" sourceLinked="1"/>
        <c:majorTickMark val="none"/>
        <c:minorTickMark val="none"/>
        <c:tickLblPos val="nextTo"/>
        <c:crossAx val="48650112"/>
        <c:crosses val="autoZero"/>
        <c:crossBetween val="between"/>
      </c:valAx>
    </c:plotArea>
    <c:plotVisOnly val="1"/>
    <c:dispBlanksAs val="zero"/>
    <c:showDLblsOverMax val="1"/>
  </c:chart>
  <c:spPr>
    <a:ln w="9525">
      <a:solidFill>
        <a:srgbClr val="D9D9D9"/>
      </a:solidFill>
      <a:prstDash val="solid"/>
    </a:ln>
  </c:sp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Reptiles (hardest to maintain)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DB7-421B-AE56-8F23AD95593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DB7-421B-AE56-8F23AD95593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DB7-421B-AE56-8F23AD95593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DB7-421B-AE56-8F23AD95593E}"/>
              </c:ext>
            </c:extLst>
          </c:dPt>
          <c:cat>
            <c:strRef>
              <c:f>Sheet1!$A$2:$A$5</c:f>
              <c:strCache>
                <c:ptCount val="4"/>
                <c:pt idx="0">
                  <c:v>Green iguana   5</c:v>
                </c:pt>
                <c:pt idx="1">
                  <c:v>Chameleon   4</c:v>
                </c:pt>
                <c:pt idx="2">
                  <c:v>Tegu   2</c:v>
                </c:pt>
                <c:pt idx="3">
                  <c:v>Bearded dragon   2</c:v>
                </c:pt>
              </c:strCache>
            </c:strRef>
          </c:cat>
          <c:val>
            <c:numRef>
              <c:f>Sheet1!$B$2:$B$5</c:f>
              <c:numCache>
                <c:formatCode>General</c:formatCode>
                <c:ptCount val="4"/>
                <c:pt idx="0">
                  <c:v>5</c:v>
                </c:pt>
                <c:pt idx="1">
                  <c:v>4</c:v>
                </c:pt>
                <c:pt idx="2">
                  <c:v>2</c:v>
                </c:pt>
                <c:pt idx="3">
                  <c:v>2</c:v>
                </c:pt>
              </c:numCache>
            </c:numRef>
          </c:val>
          <c:extLst>
            <c:ext xmlns:c16="http://schemas.microsoft.com/office/drawing/2014/chart" uri="{C3380CC4-5D6E-409C-BE32-E72D297353CC}">
              <c16:uniqueId val="{00000000-8796-4823-ABD4-4F0019515564}"/>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1523470318157181"/>
          <c:y val="3.5304204069283612E-2"/>
        </c:manualLayout>
      </c:layout>
      <c:overlay val="0"/>
      <c:spPr>
        <a:noFill/>
        <a:ln>
          <a:noFill/>
        </a:ln>
        <a:effectLst/>
      </c:spPr>
      <c:txPr>
        <a:bodyPr rot="0" spcFirstLastPara="1" vertOverflow="ellipsis" vert="horz" wrap="square" anchor="ctr" anchorCtr="1"/>
        <a:lstStyle/>
        <a:p>
          <a:pPr algn="ct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Amphibians (hardest to maintain)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45A-480A-A271-C2EC3E9575E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45A-480A-A271-C2EC3E9575E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45A-480A-A271-C2EC3E9575E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45A-480A-A271-C2EC3E9575E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45A-480A-A271-C2EC3E9575EC}"/>
              </c:ext>
            </c:extLst>
          </c:dPt>
          <c:cat>
            <c:strRef>
              <c:f>Sheet1!$A$2:$A$6</c:f>
              <c:strCache>
                <c:ptCount val="5"/>
                <c:pt idx="0">
                  <c:v>Axolotl   4</c:v>
                </c:pt>
                <c:pt idx="1">
                  <c:v>Pacman frog   3</c:v>
                </c:pt>
                <c:pt idx="2">
                  <c:v>Bullfrog   3</c:v>
                </c:pt>
                <c:pt idx="3">
                  <c:v>Firebelly toad   3</c:v>
                </c:pt>
                <c:pt idx="4">
                  <c:v>Cane toad   1</c:v>
                </c:pt>
              </c:strCache>
            </c:strRef>
          </c:cat>
          <c:val>
            <c:numRef>
              <c:f>Sheet1!$B$2:$B$6</c:f>
              <c:numCache>
                <c:formatCode>General</c:formatCode>
                <c:ptCount val="5"/>
                <c:pt idx="0">
                  <c:v>4</c:v>
                </c:pt>
                <c:pt idx="1">
                  <c:v>3</c:v>
                </c:pt>
                <c:pt idx="2">
                  <c:v>3</c:v>
                </c:pt>
                <c:pt idx="3">
                  <c:v>3</c:v>
                </c:pt>
                <c:pt idx="4">
                  <c:v>1</c:v>
                </c:pt>
              </c:numCache>
            </c:numRef>
          </c:val>
          <c:extLst>
            <c:ext xmlns:c16="http://schemas.microsoft.com/office/drawing/2014/chart" uri="{C3380CC4-5D6E-409C-BE32-E72D297353CC}">
              <c16:uniqueId val="{00000000-D691-4368-A368-4B74BDD656B5}"/>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Reptiles (easiest to maintain)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99B-4FCE-B114-5F6642023A9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99B-4FCE-B114-5F6642023A9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99B-4FCE-B114-5F6642023A93}"/>
              </c:ext>
            </c:extLst>
          </c:dPt>
          <c:cat>
            <c:strRef>
              <c:f>Sheet1!$A$2:$A$4</c:f>
              <c:strCache>
                <c:ptCount val="3"/>
                <c:pt idx="0">
                  <c:v>Bearded dragon   6</c:v>
                </c:pt>
                <c:pt idx="1">
                  <c:v>Leopard gecko   6</c:v>
                </c:pt>
                <c:pt idx="2">
                  <c:v>Green iguana   1</c:v>
                </c:pt>
              </c:strCache>
            </c:strRef>
          </c:cat>
          <c:val>
            <c:numRef>
              <c:f>Sheet1!$B$2:$B$4</c:f>
              <c:numCache>
                <c:formatCode>General</c:formatCode>
                <c:ptCount val="3"/>
                <c:pt idx="0">
                  <c:v>6</c:v>
                </c:pt>
                <c:pt idx="1">
                  <c:v>6</c:v>
                </c:pt>
                <c:pt idx="2">
                  <c:v>1</c:v>
                </c:pt>
              </c:numCache>
            </c:numRef>
          </c:val>
          <c:extLst>
            <c:ext xmlns:c16="http://schemas.microsoft.com/office/drawing/2014/chart" uri="{C3380CC4-5D6E-409C-BE32-E72D297353CC}">
              <c16:uniqueId val="{00000000-458D-4A1B-8495-8A9DF5B1EBA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Amphibians (easiest to maintain)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74D-4462-98EA-3359602CEA6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B8E7-4FEA-97B7-98257D5BB70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74D-4462-98EA-3359602CEA6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74D-4462-98EA-3359602CEA67}"/>
              </c:ext>
            </c:extLst>
          </c:dPt>
          <c:cat>
            <c:strRef>
              <c:f>Sheet1!$A$2:$A$5</c:f>
              <c:strCache>
                <c:ptCount val="4"/>
                <c:pt idx="0">
                  <c:v>Axolotl   5</c:v>
                </c:pt>
                <c:pt idx="1">
                  <c:v>Cane toad   3</c:v>
                </c:pt>
                <c:pt idx="2">
                  <c:v>Pacman toad   3</c:v>
                </c:pt>
                <c:pt idx="3">
                  <c:v>Bullfrog   2</c:v>
                </c:pt>
              </c:strCache>
            </c:strRef>
          </c:cat>
          <c:val>
            <c:numRef>
              <c:f>Sheet1!$B$2:$B$5</c:f>
              <c:numCache>
                <c:formatCode>General</c:formatCode>
                <c:ptCount val="4"/>
                <c:pt idx="0">
                  <c:v>5</c:v>
                </c:pt>
                <c:pt idx="1">
                  <c:v>3</c:v>
                </c:pt>
                <c:pt idx="2">
                  <c:v>3</c:v>
                </c:pt>
                <c:pt idx="3">
                  <c:v>2</c:v>
                </c:pt>
              </c:numCache>
            </c:numRef>
          </c:val>
          <c:extLst>
            <c:ext xmlns:c16="http://schemas.microsoft.com/office/drawing/2014/chart" uri="{C3380CC4-5D6E-409C-BE32-E72D297353CC}">
              <c16:uniqueId val="{00000000-B8E7-4FEA-97B7-98257D5BB70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Reptiles (most likely to rehome)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7FD-4EFB-B67E-90F78FFC3C1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7FD-4EFB-B67E-90F78FFC3C1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7FD-4EFB-B67E-90F78FFC3C1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649-4B0D-906E-E46981D764B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649-4B0D-906E-E46981D764B0}"/>
              </c:ext>
            </c:extLst>
          </c:dPt>
          <c:cat>
            <c:strRef>
              <c:f>Sheet1!$A$2:$A$6</c:f>
              <c:strCache>
                <c:ptCount val="5"/>
                <c:pt idx="0">
                  <c:v>Bearded dragon   5</c:v>
                </c:pt>
                <c:pt idx="1">
                  <c:v>Leopard gecko     4</c:v>
                </c:pt>
                <c:pt idx="2">
                  <c:v>Green iguana   2</c:v>
                </c:pt>
                <c:pt idx="3">
                  <c:v>Chameleon   1</c:v>
                </c:pt>
                <c:pt idx="4">
                  <c:v>Tegu   1</c:v>
                </c:pt>
              </c:strCache>
            </c:strRef>
          </c:cat>
          <c:val>
            <c:numRef>
              <c:f>Sheet1!$B$2:$B$6</c:f>
              <c:numCache>
                <c:formatCode>General</c:formatCode>
                <c:ptCount val="5"/>
                <c:pt idx="0">
                  <c:v>5</c:v>
                </c:pt>
                <c:pt idx="1">
                  <c:v>4</c:v>
                </c:pt>
                <c:pt idx="2">
                  <c:v>2</c:v>
                </c:pt>
                <c:pt idx="3">
                  <c:v>1</c:v>
                </c:pt>
                <c:pt idx="4">
                  <c:v>1</c:v>
                </c:pt>
              </c:numCache>
            </c:numRef>
          </c:val>
          <c:extLst>
            <c:ext xmlns:c16="http://schemas.microsoft.com/office/drawing/2014/chart" uri="{C3380CC4-5D6E-409C-BE32-E72D297353CC}">
              <c16:uniqueId val="{00000000-8796-4823-ABD4-4F0019515564}"/>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8189777509755975"/>
          <c:y val="4.010208442706514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Amphibians (most likely to rehome)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667-40A1-BDEE-36C1A64BF20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667-40A1-BDEE-36C1A64BF20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667-40A1-BDEE-36C1A64BF20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667-40A1-BDEE-36C1A64BF207}"/>
              </c:ext>
            </c:extLst>
          </c:dPt>
          <c:cat>
            <c:strRef>
              <c:f>Sheet1!$A$2:$A$5</c:f>
              <c:strCache>
                <c:ptCount val="4"/>
                <c:pt idx="0">
                  <c:v>Axolotl   6</c:v>
                </c:pt>
                <c:pt idx="1">
                  <c:v>Pacman frog   3</c:v>
                </c:pt>
                <c:pt idx="2">
                  <c:v>Cane toad  2</c:v>
                </c:pt>
                <c:pt idx="3">
                  <c:v>Firebelly toad   2</c:v>
                </c:pt>
              </c:strCache>
            </c:strRef>
          </c:cat>
          <c:val>
            <c:numRef>
              <c:f>Sheet1!$B$2:$B$5</c:f>
              <c:numCache>
                <c:formatCode>General</c:formatCode>
                <c:ptCount val="4"/>
                <c:pt idx="0">
                  <c:v>6</c:v>
                </c:pt>
                <c:pt idx="1">
                  <c:v>3</c:v>
                </c:pt>
                <c:pt idx="2">
                  <c:v>2</c:v>
                </c:pt>
                <c:pt idx="3">
                  <c:v>2</c:v>
                </c:pt>
              </c:numCache>
            </c:numRef>
          </c:val>
          <c:extLst>
            <c:ext xmlns:c16="http://schemas.microsoft.com/office/drawing/2014/chart" uri="{C3380CC4-5D6E-409C-BE32-E72D297353CC}">
              <c16:uniqueId val="{00000000-D691-4368-A368-4B74BDD656B5}"/>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Reptiles (least likely to rehome)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E27-4805-8E50-C6DAE2890B9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E27-4805-8E50-C6DAE2890B9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6B9-4269-8217-37A79EDFC4B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6B9-4269-8217-37A79EDFC4B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6B9-4269-8217-37A79EDFC4B6}"/>
              </c:ext>
            </c:extLst>
          </c:dPt>
          <c:cat>
            <c:strRef>
              <c:f>Sheet1!$A$2:$A$6</c:f>
              <c:strCache>
                <c:ptCount val="5"/>
                <c:pt idx="0">
                  <c:v>Green iguana   6</c:v>
                </c:pt>
                <c:pt idx="1">
                  <c:v>Chameleon   3</c:v>
                </c:pt>
                <c:pt idx="2">
                  <c:v>Tegu   2</c:v>
                </c:pt>
                <c:pt idx="3">
                  <c:v>Bearded dragon   1</c:v>
                </c:pt>
                <c:pt idx="4">
                  <c:v>Leopard gecko   1</c:v>
                </c:pt>
              </c:strCache>
            </c:strRef>
          </c:cat>
          <c:val>
            <c:numRef>
              <c:f>Sheet1!$B$2:$B$6</c:f>
              <c:numCache>
                <c:formatCode>General</c:formatCode>
                <c:ptCount val="5"/>
                <c:pt idx="0">
                  <c:v>6</c:v>
                </c:pt>
                <c:pt idx="1">
                  <c:v>3</c:v>
                </c:pt>
                <c:pt idx="2">
                  <c:v>2</c:v>
                </c:pt>
                <c:pt idx="3">
                  <c:v>1</c:v>
                </c:pt>
                <c:pt idx="4">
                  <c:v>1</c:v>
                </c:pt>
              </c:numCache>
            </c:numRef>
          </c:val>
          <c:extLst>
            <c:ext xmlns:c16="http://schemas.microsoft.com/office/drawing/2014/chart" uri="{C3380CC4-5D6E-409C-BE32-E72D297353CC}">
              <c16:uniqueId val="{00000000-458D-4A1B-8495-8A9DF5B1EBA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Amphibians (least likely to rehome)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35E-42D0-A288-B1FA2C47DD0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35E-42D0-A288-B1FA2C47DD0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35E-42D0-A288-B1FA2C47DD0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35E-42D0-A288-B1FA2C47DD0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A16-4BDE-8912-2A2C97BD985B}"/>
              </c:ext>
            </c:extLst>
          </c:dPt>
          <c:cat>
            <c:strRef>
              <c:f>Sheet1!$A$2:$A$6</c:f>
              <c:strCache>
                <c:ptCount val="5"/>
                <c:pt idx="0">
                  <c:v>Bullfrog   4</c:v>
                </c:pt>
                <c:pt idx="1">
                  <c:v>Cane toad   3</c:v>
                </c:pt>
                <c:pt idx="2">
                  <c:v>Firebelly toad   2</c:v>
                </c:pt>
                <c:pt idx="3">
                  <c:v>Pacman frog   2</c:v>
                </c:pt>
                <c:pt idx="4">
                  <c:v>Axolotl   2</c:v>
                </c:pt>
              </c:strCache>
            </c:strRef>
          </c:cat>
          <c:val>
            <c:numRef>
              <c:f>Sheet1!$B$2:$B$6</c:f>
              <c:numCache>
                <c:formatCode>General</c:formatCode>
                <c:ptCount val="5"/>
                <c:pt idx="0">
                  <c:v>4</c:v>
                </c:pt>
                <c:pt idx="1">
                  <c:v>3</c:v>
                </c:pt>
                <c:pt idx="2">
                  <c:v>2</c:v>
                </c:pt>
                <c:pt idx="3">
                  <c:v>2</c:v>
                </c:pt>
                <c:pt idx="4">
                  <c:v>2</c:v>
                </c:pt>
              </c:numCache>
            </c:numRef>
          </c:val>
          <c:extLst>
            <c:ext xmlns:c16="http://schemas.microsoft.com/office/drawing/2014/chart" uri="{C3380CC4-5D6E-409C-BE32-E72D297353CC}">
              <c16:uniqueId val="{00000008-A35E-42D0-A288-B1FA2C47DD0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068BF-560F-B021-BBB7-B4BA2F180AB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8DA67AE5-D60A-CD82-2AC9-3FE6B3C9A1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B53BA006-3B9A-9FC5-3430-300EB1AC2A03}"/>
              </a:ext>
            </a:extLst>
          </p:cNvPr>
          <p:cNvSpPr>
            <a:spLocks noGrp="1"/>
          </p:cNvSpPr>
          <p:nvPr>
            <p:ph type="dt" sz="half" idx="10"/>
          </p:nvPr>
        </p:nvSpPr>
        <p:spPr/>
        <p:txBody>
          <a:bodyPr/>
          <a:lstStyle/>
          <a:p>
            <a:fld id="{31C00836-3787-4E9C-B968-9E2D8AEAE748}" type="datetimeFigureOut">
              <a:rPr lang="en-GB" smtClean="0"/>
              <a:t>10/09/2026</a:t>
            </a:fld>
            <a:endParaRPr lang="en-GB"/>
          </a:p>
        </p:txBody>
      </p:sp>
      <p:sp>
        <p:nvSpPr>
          <p:cNvPr id="5" name="Footer Placeholder 4">
            <a:extLst>
              <a:ext uri="{FF2B5EF4-FFF2-40B4-BE49-F238E27FC236}">
                <a16:creationId xmlns:a16="http://schemas.microsoft.com/office/drawing/2014/main" id="{4A5936EA-C2C6-7964-162C-BB7E663301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625DF33-6DD6-61AF-73F2-CD7CB9D5D409}"/>
              </a:ext>
            </a:extLst>
          </p:cNvPr>
          <p:cNvSpPr>
            <a:spLocks noGrp="1"/>
          </p:cNvSpPr>
          <p:nvPr>
            <p:ph type="sldNum" sz="quarter" idx="12"/>
          </p:nvPr>
        </p:nvSpPr>
        <p:spPr/>
        <p:txBody>
          <a:bodyPr/>
          <a:lstStyle/>
          <a:p>
            <a:fld id="{5F8AFBB0-1D76-45CC-8B0A-3280CB7F519F}" type="slidenum">
              <a:rPr lang="en-GB" smtClean="0"/>
              <a:t>‹#›</a:t>
            </a:fld>
            <a:endParaRPr lang="en-GB"/>
          </a:p>
        </p:txBody>
      </p:sp>
    </p:spTree>
    <p:extLst>
      <p:ext uri="{BB962C8B-B14F-4D97-AF65-F5344CB8AC3E}">
        <p14:creationId xmlns:p14="http://schemas.microsoft.com/office/powerpoint/2010/main" val="661438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ACA03-3FCD-A145-E169-22CDB180934B}"/>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38DAFFC-F6D4-5AF6-A165-5B2A152EB36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F1E185C-165E-544B-6839-76B702AAD097}"/>
              </a:ext>
            </a:extLst>
          </p:cNvPr>
          <p:cNvSpPr>
            <a:spLocks noGrp="1"/>
          </p:cNvSpPr>
          <p:nvPr>
            <p:ph type="dt" sz="half" idx="10"/>
          </p:nvPr>
        </p:nvSpPr>
        <p:spPr/>
        <p:txBody>
          <a:bodyPr/>
          <a:lstStyle/>
          <a:p>
            <a:fld id="{31C00836-3787-4E9C-B968-9E2D8AEAE748}" type="datetimeFigureOut">
              <a:rPr lang="en-GB" smtClean="0"/>
              <a:t>10/09/2026</a:t>
            </a:fld>
            <a:endParaRPr lang="en-GB"/>
          </a:p>
        </p:txBody>
      </p:sp>
      <p:sp>
        <p:nvSpPr>
          <p:cNvPr id="5" name="Footer Placeholder 4">
            <a:extLst>
              <a:ext uri="{FF2B5EF4-FFF2-40B4-BE49-F238E27FC236}">
                <a16:creationId xmlns:a16="http://schemas.microsoft.com/office/drawing/2014/main" id="{9B50FFCA-856B-1249-4C64-C1BD265ECE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2ABD96-C9A5-DA66-E160-E2EF833374AF}"/>
              </a:ext>
            </a:extLst>
          </p:cNvPr>
          <p:cNvSpPr>
            <a:spLocks noGrp="1"/>
          </p:cNvSpPr>
          <p:nvPr>
            <p:ph type="sldNum" sz="quarter" idx="12"/>
          </p:nvPr>
        </p:nvSpPr>
        <p:spPr/>
        <p:txBody>
          <a:bodyPr/>
          <a:lstStyle/>
          <a:p>
            <a:fld id="{5F8AFBB0-1D76-45CC-8B0A-3280CB7F519F}" type="slidenum">
              <a:rPr lang="en-GB" smtClean="0"/>
              <a:t>‹#›</a:t>
            </a:fld>
            <a:endParaRPr lang="en-GB"/>
          </a:p>
        </p:txBody>
      </p:sp>
    </p:spTree>
    <p:extLst>
      <p:ext uri="{BB962C8B-B14F-4D97-AF65-F5344CB8AC3E}">
        <p14:creationId xmlns:p14="http://schemas.microsoft.com/office/powerpoint/2010/main" val="2711526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8AD7B9-B614-3715-EE09-C1006482073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30EF9C1-CEAF-71D9-9F83-A62C8F96F72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CDA9BCD-19AC-CE30-D6BA-E399C35560F3}"/>
              </a:ext>
            </a:extLst>
          </p:cNvPr>
          <p:cNvSpPr>
            <a:spLocks noGrp="1"/>
          </p:cNvSpPr>
          <p:nvPr>
            <p:ph type="dt" sz="half" idx="10"/>
          </p:nvPr>
        </p:nvSpPr>
        <p:spPr/>
        <p:txBody>
          <a:bodyPr/>
          <a:lstStyle/>
          <a:p>
            <a:fld id="{31C00836-3787-4E9C-B968-9E2D8AEAE748}" type="datetimeFigureOut">
              <a:rPr lang="en-GB" smtClean="0"/>
              <a:t>10/09/2026</a:t>
            </a:fld>
            <a:endParaRPr lang="en-GB"/>
          </a:p>
        </p:txBody>
      </p:sp>
      <p:sp>
        <p:nvSpPr>
          <p:cNvPr id="5" name="Footer Placeholder 4">
            <a:extLst>
              <a:ext uri="{FF2B5EF4-FFF2-40B4-BE49-F238E27FC236}">
                <a16:creationId xmlns:a16="http://schemas.microsoft.com/office/drawing/2014/main" id="{BED0E201-3DEC-A4EC-8958-820C0027F2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212A1C-1F90-9F61-D40D-2F15030221BF}"/>
              </a:ext>
            </a:extLst>
          </p:cNvPr>
          <p:cNvSpPr>
            <a:spLocks noGrp="1"/>
          </p:cNvSpPr>
          <p:nvPr>
            <p:ph type="sldNum" sz="quarter" idx="12"/>
          </p:nvPr>
        </p:nvSpPr>
        <p:spPr/>
        <p:txBody>
          <a:bodyPr/>
          <a:lstStyle/>
          <a:p>
            <a:fld id="{5F8AFBB0-1D76-45CC-8B0A-3280CB7F519F}" type="slidenum">
              <a:rPr lang="en-GB" smtClean="0"/>
              <a:t>‹#›</a:t>
            </a:fld>
            <a:endParaRPr lang="en-GB"/>
          </a:p>
        </p:txBody>
      </p:sp>
    </p:spTree>
    <p:extLst>
      <p:ext uri="{BB962C8B-B14F-4D97-AF65-F5344CB8AC3E}">
        <p14:creationId xmlns:p14="http://schemas.microsoft.com/office/powerpoint/2010/main" val="2569247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0640F-0F3E-F68B-1083-2B1BCD68F12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45EBEF5-4905-1430-A2B8-5B80B51F184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F6632CE-5689-ACAD-9A25-DDECE6E2AA5C}"/>
              </a:ext>
            </a:extLst>
          </p:cNvPr>
          <p:cNvSpPr>
            <a:spLocks noGrp="1"/>
          </p:cNvSpPr>
          <p:nvPr>
            <p:ph type="dt" sz="half" idx="10"/>
          </p:nvPr>
        </p:nvSpPr>
        <p:spPr/>
        <p:txBody>
          <a:bodyPr/>
          <a:lstStyle/>
          <a:p>
            <a:fld id="{31C00836-3787-4E9C-B968-9E2D8AEAE748}" type="datetimeFigureOut">
              <a:rPr lang="en-GB" smtClean="0"/>
              <a:t>10/09/2026</a:t>
            </a:fld>
            <a:endParaRPr lang="en-GB"/>
          </a:p>
        </p:txBody>
      </p:sp>
      <p:sp>
        <p:nvSpPr>
          <p:cNvPr id="5" name="Footer Placeholder 4">
            <a:extLst>
              <a:ext uri="{FF2B5EF4-FFF2-40B4-BE49-F238E27FC236}">
                <a16:creationId xmlns:a16="http://schemas.microsoft.com/office/drawing/2014/main" id="{13DC4369-6D6B-8BB0-5A03-9CE424325F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A8F4A3-5595-15D7-F69E-253B9B4B3359}"/>
              </a:ext>
            </a:extLst>
          </p:cNvPr>
          <p:cNvSpPr>
            <a:spLocks noGrp="1"/>
          </p:cNvSpPr>
          <p:nvPr>
            <p:ph type="sldNum" sz="quarter" idx="12"/>
          </p:nvPr>
        </p:nvSpPr>
        <p:spPr/>
        <p:txBody>
          <a:bodyPr/>
          <a:lstStyle/>
          <a:p>
            <a:fld id="{5F8AFBB0-1D76-45CC-8B0A-3280CB7F519F}" type="slidenum">
              <a:rPr lang="en-GB" smtClean="0"/>
              <a:t>‹#›</a:t>
            </a:fld>
            <a:endParaRPr lang="en-GB"/>
          </a:p>
        </p:txBody>
      </p:sp>
    </p:spTree>
    <p:extLst>
      <p:ext uri="{BB962C8B-B14F-4D97-AF65-F5344CB8AC3E}">
        <p14:creationId xmlns:p14="http://schemas.microsoft.com/office/powerpoint/2010/main" val="2888394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F7AC2-CE2C-15AC-9178-D1BF863400E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F63F3F25-B270-A1D1-B7A6-74DD6FD53DC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4A83453-9329-120D-C6E1-7167D86F3957}"/>
              </a:ext>
            </a:extLst>
          </p:cNvPr>
          <p:cNvSpPr>
            <a:spLocks noGrp="1"/>
          </p:cNvSpPr>
          <p:nvPr>
            <p:ph type="dt" sz="half" idx="10"/>
          </p:nvPr>
        </p:nvSpPr>
        <p:spPr/>
        <p:txBody>
          <a:bodyPr/>
          <a:lstStyle/>
          <a:p>
            <a:fld id="{31C00836-3787-4E9C-B968-9E2D8AEAE748}" type="datetimeFigureOut">
              <a:rPr lang="en-GB" smtClean="0"/>
              <a:t>10/09/2026</a:t>
            </a:fld>
            <a:endParaRPr lang="en-GB"/>
          </a:p>
        </p:txBody>
      </p:sp>
      <p:sp>
        <p:nvSpPr>
          <p:cNvPr id="5" name="Footer Placeholder 4">
            <a:extLst>
              <a:ext uri="{FF2B5EF4-FFF2-40B4-BE49-F238E27FC236}">
                <a16:creationId xmlns:a16="http://schemas.microsoft.com/office/drawing/2014/main" id="{C871A8D5-DE69-DD69-4DED-890A29EA7F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E88888-D28D-F1C2-0ABB-A691A561C447}"/>
              </a:ext>
            </a:extLst>
          </p:cNvPr>
          <p:cNvSpPr>
            <a:spLocks noGrp="1"/>
          </p:cNvSpPr>
          <p:nvPr>
            <p:ph type="sldNum" sz="quarter" idx="12"/>
          </p:nvPr>
        </p:nvSpPr>
        <p:spPr/>
        <p:txBody>
          <a:bodyPr/>
          <a:lstStyle/>
          <a:p>
            <a:fld id="{5F8AFBB0-1D76-45CC-8B0A-3280CB7F519F}" type="slidenum">
              <a:rPr lang="en-GB" smtClean="0"/>
              <a:t>‹#›</a:t>
            </a:fld>
            <a:endParaRPr lang="en-GB"/>
          </a:p>
        </p:txBody>
      </p:sp>
    </p:spTree>
    <p:extLst>
      <p:ext uri="{BB962C8B-B14F-4D97-AF65-F5344CB8AC3E}">
        <p14:creationId xmlns:p14="http://schemas.microsoft.com/office/powerpoint/2010/main" val="2811673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16F2D-12C5-C9CB-0545-95B56D3D035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224A89FB-9DFB-20FF-062E-75F13207474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B72BBE72-61F2-581E-068A-5484F4C0634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EB852FB-196A-E0D0-292D-7A2427E489E1}"/>
              </a:ext>
            </a:extLst>
          </p:cNvPr>
          <p:cNvSpPr>
            <a:spLocks noGrp="1"/>
          </p:cNvSpPr>
          <p:nvPr>
            <p:ph type="dt" sz="half" idx="10"/>
          </p:nvPr>
        </p:nvSpPr>
        <p:spPr/>
        <p:txBody>
          <a:bodyPr/>
          <a:lstStyle/>
          <a:p>
            <a:fld id="{31C00836-3787-4E9C-B968-9E2D8AEAE748}" type="datetimeFigureOut">
              <a:rPr lang="en-GB" smtClean="0"/>
              <a:t>10/09/2026</a:t>
            </a:fld>
            <a:endParaRPr lang="en-GB"/>
          </a:p>
        </p:txBody>
      </p:sp>
      <p:sp>
        <p:nvSpPr>
          <p:cNvPr id="6" name="Footer Placeholder 5">
            <a:extLst>
              <a:ext uri="{FF2B5EF4-FFF2-40B4-BE49-F238E27FC236}">
                <a16:creationId xmlns:a16="http://schemas.microsoft.com/office/drawing/2014/main" id="{6BC4B05B-ECCC-5768-87EA-212F1B266A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38B1BB7-5FA0-99BA-D7F5-DF5E5D7A0E0E}"/>
              </a:ext>
            </a:extLst>
          </p:cNvPr>
          <p:cNvSpPr>
            <a:spLocks noGrp="1"/>
          </p:cNvSpPr>
          <p:nvPr>
            <p:ph type="sldNum" sz="quarter" idx="12"/>
          </p:nvPr>
        </p:nvSpPr>
        <p:spPr/>
        <p:txBody>
          <a:bodyPr/>
          <a:lstStyle/>
          <a:p>
            <a:fld id="{5F8AFBB0-1D76-45CC-8B0A-3280CB7F519F}" type="slidenum">
              <a:rPr lang="en-GB" smtClean="0"/>
              <a:t>‹#›</a:t>
            </a:fld>
            <a:endParaRPr lang="en-GB"/>
          </a:p>
        </p:txBody>
      </p:sp>
    </p:spTree>
    <p:extLst>
      <p:ext uri="{BB962C8B-B14F-4D97-AF65-F5344CB8AC3E}">
        <p14:creationId xmlns:p14="http://schemas.microsoft.com/office/powerpoint/2010/main" val="454463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F2D32-9FA6-3BAA-EC81-D11551637E09}"/>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C3B94625-A430-9F7A-EFA8-F55F8B01DD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B450CDA-CD1C-2F93-FD9C-2A269D203E6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BCA4585-D3A3-4737-B819-6C5C1F8B88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2ABF658-1FD2-BF22-E870-DB7E0835935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F010D06-F863-F07D-60B2-53C52194660B}"/>
              </a:ext>
            </a:extLst>
          </p:cNvPr>
          <p:cNvSpPr>
            <a:spLocks noGrp="1"/>
          </p:cNvSpPr>
          <p:nvPr>
            <p:ph type="dt" sz="half" idx="10"/>
          </p:nvPr>
        </p:nvSpPr>
        <p:spPr/>
        <p:txBody>
          <a:bodyPr/>
          <a:lstStyle/>
          <a:p>
            <a:fld id="{31C00836-3787-4E9C-B968-9E2D8AEAE748}" type="datetimeFigureOut">
              <a:rPr lang="en-GB" smtClean="0"/>
              <a:t>10/09/2026</a:t>
            </a:fld>
            <a:endParaRPr lang="en-GB"/>
          </a:p>
        </p:txBody>
      </p:sp>
      <p:sp>
        <p:nvSpPr>
          <p:cNvPr id="8" name="Footer Placeholder 7">
            <a:extLst>
              <a:ext uri="{FF2B5EF4-FFF2-40B4-BE49-F238E27FC236}">
                <a16:creationId xmlns:a16="http://schemas.microsoft.com/office/drawing/2014/main" id="{0CDAB9E6-BFD3-33A7-B1C7-838042F783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37CA50-350D-02B3-6257-3ED65709DA53}"/>
              </a:ext>
            </a:extLst>
          </p:cNvPr>
          <p:cNvSpPr>
            <a:spLocks noGrp="1"/>
          </p:cNvSpPr>
          <p:nvPr>
            <p:ph type="sldNum" sz="quarter" idx="12"/>
          </p:nvPr>
        </p:nvSpPr>
        <p:spPr/>
        <p:txBody>
          <a:bodyPr/>
          <a:lstStyle/>
          <a:p>
            <a:fld id="{5F8AFBB0-1D76-45CC-8B0A-3280CB7F519F}" type="slidenum">
              <a:rPr lang="en-GB" smtClean="0"/>
              <a:t>‹#›</a:t>
            </a:fld>
            <a:endParaRPr lang="en-GB"/>
          </a:p>
        </p:txBody>
      </p:sp>
    </p:spTree>
    <p:extLst>
      <p:ext uri="{BB962C8B-B14F-4D97-AF65-F5344CB8AC3E}">
        <p14:creationId xmlns:p14="http://schemas.microsoft.com/office/powerpoint/2010/main" val="23614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E484-E5A3-EDD6-1618-392A25BB479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0FC2D07-65C3-272F-D765-BBC5D8F7FEE9}"/>
              </a:ext>
            </a:extLst>
          </p:cNvPr>
          <p:cNvSpPr>
            <a:spLocks noGrp="1"/>
          </p:cNvSpPr>
          <p:nvPr>
            <p:ph type="dt" sz="half" idx="10"/>
          </p:nvPr>
        </p:nvSpPr>
        <p:spPr/>
        <p:txBody>
          <a:bodyPr/>
          <a:lstStyle/>
          <a:p>
            <a:fld id="{31C00836-3787-4E9C-B968-9E2D8AEAE748}" type="datetimeFigureOut">
              <a:rPr lang="en-GB" smtClean="0"/>
              <a:t>10/09/2026</a:t>
            </a:fld>
            <a:endParaRPr lang="en-GB"/>
          </a:p>
        </p:txBody>
      </p:sp>
      <p:sp>
        <p:nvSpPr>
          <p:cNvPr id="4" name="Footer Placeholder 3">
            <a:extLst>
              <a:ext uri="{FF2B5EF4-FFF2-40B4-BE49-F238E27FC236}">
                <a16:creationId xmlns:a16="http://schemas.microsoft.com/office/drawing/2014/main" id="{E3E2A54D-ADFA-0351-AC01-9566D2A8212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0D92CE3-CD1A-0396-97A2-351FCF4D52D7}"/>
              </a:ext>
            </a:extLst>
          </p:cNvPr>
          <p:cNvSpPr>
            <a:spLocks noGrp="1"/>
          </p:cNvSpPr>
          <p:nvPr>
            <p:ph type="sldNum" sz="quarter" idx="12"/>
          </p:nvPr>
        </p:nvSpPr>
        <p:spPr/>
        <p:txBody>
          <a:bodyPr/>
          <a:lstStyle/>
          <a:p>
            <a:fld id="{5F8AFBB0-1D76-45CC-8B0A-3280CB7F519F}" type="slidenum">
              <a:rPr lang="en-GB" smtClean="0"/>
              <a:t>‹#›</a:t>
            </a:fld>
            <a:endParaRPr lang="en-GB"/>
          </a:p>
        </p:txBody>
      </p:sp>
    </p:spTree>
    <p:extLst>
      <p:ext uri="{BB962C8B-B14F-4D97-AF65-F5344CB8AC3E}">
        <p14:creationId xmlns:p14="http://schemas.microsoft.com/office/powerpoint/2010/main" val="3315063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6AF75C-6D37-6B94-C243-AC16381B7AE8}"/>
              </a:ext>
            </a:extLst>
          </p:cNvPr>
          <p:cNvSpPr>
            <a:spLocks noGrp="1"/>
          </p:cNvSpPr>
          <p:nvPr>
            <p:ph type="dt" sz="half" idx="10"/>
          </p:nvPr>
        </p:nvSpPr>
        <p:spPr/>
        <p:txBody>
          <a:bodyPr/>
          <a:lstStyle/>
          <a:p>
            <a:fld id="{31C00836-3787-4E9C-B968-9E2D8AEAE748}" type="datetimeFigureOut">
              <a:rPr lang="en-GB" smtClean="0"/>
              <a:t>10/09/2026</a:t>
            </a:fld>
            <a:endParaRPr lang="en-GB"/>
          </a:p>
        </p:txBody>
      </p:sp>
      <p:sp>
        <p:nvSpPr>
          <p:cNvPr id="3" name="Footer Placeholder 2">
            <a:extLst>
              <a:ext uri="{FF2B5EF4-FFF2-40B4-BE49-F238E27FC236}">
                <a16:creationId xmlns:a16="http://schemas.microsoft.com/office/drawing/2014/main" id="{FF854531-653A-ECE5-A18C-BD3B9A0A53F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1E2B52C-0144-7CED-0051-0BBD102CCD63}"/>
              </a:ext>
            </a:extLst>
          </p:cNvPr>
          <p:cNvSpPr>
            <a:spLocks noGrp="1"/>
          </p:cNvSpPr>
          <p:nvPr>
            <p:ph type="sldNum" sz="quarter" idx="12"/>
          </p:nvPr>
        </p:nvSpPr>
        <p:spPr/>
        <p:txBody>
          <a:bodyPr/>
          <a:lstStyle/>
          <a:p>
            <a:fld id="{5F8AFBB0-1D76-45CC-8B0A-3280CB7F519F}" type="slidenum">
              <a:rPr lang="en-GB" smtClean="0"/>
              <a:t>‹#›</a:t>
            </a:fld>
            <a:endParaRPr lang="en-GB"/>
          </a:p>
        </p:txBody>
      </p:sp>
    </p:spTree>
    <p:extLst>
      <p:ext uri="{BB962C8B-B14F-4D97-AF65-F5344CB8AC3E}">
        <p14:creationId xmlns:p14="http://schemas.microsoft.com/office/powerpoint/2010/main" val="2443666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1A5B-6499-21B3-BF9B-C102138FDC2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C7ADAA60-610E-1FA3-86BA-B0C7695AC5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01BFC711-8B58-F233-5345-220E00243A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26A9465-7798-7C8A-E3E3-B973B1B8E8EE}"/>
              </a:ext>
            </a:extLst>
          </p:cNvPr>
          <p:cNvSpPr>
            <a:spLocks noGrp="1"/>
          </p:cNvSpPr>
          <p:nvPr>
            <p:ph type="dt" sz="half" idx="10"/>
          </p:nvPr>
        </p:nvSpPr>
        <p:spPr/>
        <p:txBody>
          <a:bodyPr/>
          <a:lstStyle/>
          <a:p>
            <a:fld id="{31C00836-3787-4E9C-B968-9E2D8AEAE748}" type="datetimeFigureOut">
              <a:rPr lang="en-GB" smtClean="0"/>
              <a:t>10/09/2026</a:t>
            </a:fld>
            <a:endParaRPr lang="en-GB"/>
          </a:p>
        </p:txBody>
      </p:sp>
      <p:sp>
        <p:nvSpPr>
          <p:cNvPr id="6" name="Footer Placeholder 5">
            <a:extLst>
              <a:ext uri="{FF2B5EF4-FFF2-40B4-BE49-F238E27FC236}">
                <a16:creationId xmlns:a16="http://schemas.microsoft.com/office/drawing/2014/main" id="{758DB3DD-B701-BEBF-B8C0-6FDBFDAC0B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D0BB5D-9F0B-34F9-FF0F-47248B956BA0}"/>
              </a:ext>
            </a:extLst>
          </p:cNvPr>
          <p:cNvSpPr>
            <a:spLocks noGrp="1"/>
          </p:cNvSpPr>
          <p:nvPr>
            <p:ph type="sldNum" sz="quarter" idx="12"/>
          </p:nvPr>
        </p:nvSpPr>
        <p:spPr/>
        <p:txBody>
          <a:bodyPr/>
          <a:lstStyle/>
          <a:p>
            <a:fld id="{5F8AFBB0-1D76-45CC-8B0A-3280CB7F519F}" type="slidenum">
              <a:rPr lang="en-GB" smtClean="0"/>
              <a:t>‹#›</a:t>
            </a:fld>
            <a:endParaRPr lang="en-GB"/>
          </a:p>
        </p:txBody>
      </p:sp>
    </p:spTree>
    <p:extLst>
      <p:ext uri="{BB962C8B-B14F-4D97-AF65-F5344CB8AC3E}">
        <p14:creationId xmlns:p14="http://schemas.microsoft.com/office/powerpoint/2010/main" val="1052584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4EDAB-CA19-0C99-84E8-FA32784FD13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6CAE2F74-4FC5-6C4F-76C0-BEBDD4FA33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CA988EB-F707-A463-D5D1-B3C14075F6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F8D338E-CF87-ADC9-D732-6FBCA9A97D67}"/>
              </a:ext>
            </a:extLst>
          </p:cNvPr>
          <p:cNvSpPr>
            <a:spLocks noGrp="1"/>
          </p:cNvSpPr>
          <p:nvPr>
            <p:ph type="dt" sz="half" idx="10"/>
          </p:nvPr>
        </p:nvSpPr>
        <p:spPr/>
        <p:txBody>
          <a:bodyPr/>
          <a:lstStyle/>
          <a:p>
            <a:fld id="{31C00836-3787-4E9C-B968-9E2D8AEAE748}" type="datetimeFigureOut">
              <a:rPr lang="en-GB" smtClean="0"/>
              <a:t>10/09/2026</a:t>
            </a:fld>
            <a:endParaRPr lang="en-GB"/>
          </a:p>
        </p:txBody>
      </p:sp>
      <p:sp>
        <p:nvSpPr>
          <p:cNvPr id="6" name="Footer Placeholder 5">
            <a:extLst>
              <a:ext uri="{FF2B5EF4-FFF2-40B4-BE49-F238E27FC236}">
                <a16:creationId xmlns:a16="http://schemas.microsoft.com/office/drawing/2014/main" id="{35BD72B6-2808-6B4D-0BD0-7690FE7784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56AF472-E021-1423-475D-61E1F516BDF0}"/>
              </a:ext>
            </a:extLst>
          </p:cNvPr>
          <p:cNvSpPr>
            <a:spLocks noGrp="1"/>
          </p:cNvSpPr>
          <p:nvPr>
            <p:ph type="sldNum" sz="quarter" idx="12"/>
          </p:nvPr>
        </p:nvSpPr>
        <p:spPr/>
        <p:txBody>
          <a:bodyPr/>
          <a:lstStyle/>
          <a:p>
            <a:fld id="{5F8AFBB0-1D76-45CC-8B0A-3280CB7F519F}" type="slidenum">
              <a:rPr lang="en-GB" smtClean="0"/>
              <a:t>‹#›</a:t>
            </a:fld>
            <a:endParaRPr lang="en-GB"/>
          </a:p>
        </p:txBody>
      </p:sp>
    </p:spTree>
    <p:extLst>
      <p:ext uri="{BB962C8B-B14F-4D97-AF65-F5344CB8AC3E}">
        <p14:creationId xmlns:p14="http://schemas.microsoft.com/office/powerpoint/2010/main" val="2135463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1B62ED-2881-F0DC-960E-7200AB6CCE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2AEBE6D2-B806-E240-D928-7C0C88D457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D6B794D-D53B-7402-94A6-0D0CDA5FA7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00836-3787-4E9C-B968-9E2D8AEAE748}" type="datetimeFigureOut">
              <a:rPr lang="en-GB" smtClean="0"/>
              <a:t>10/09/2026</a:t>
            </a:fld>
            <a:endParaRPr lang="en-GB"/>
          </a:p>
        </p:txBody>
      </p:sp>
      <p:sp>
        <p:nvSpPr>
          <p:cNvPr id="5" name="Footer Placeholder 4">
            <a:extLst>
              <a:ext uri="{FF2B5EF4-FFF2-40B4-BE49-F238E27FC236}">
                <a16:creationId xmlns:a16="http://schemas.microsoft.com/office/drawing/2014/main" id="{D75F322E-60C4-732E-FAF0-0DAD399124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84B435A-A108-AC52-C864-510DC72F1A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F8AFBB0-1D76-45CC-8B0A-3280CB7F519F}" type="slidenum">
              <a:rPr lang="en-GB" smtClean="0"/>
              <a:t>‹#›</a:t>
            </a:fld>
            <a:endParaRPr lang="en-GB"/>
          </a:p>
        </p:txBody>
      </p:sp>
    </p:spTree>
    <p:extLst>
      <p:ext uri="{BB962C8B-B14F-4D97-AF65-F5344CB8AC3E}">
        <p14:creationId xmlns:p14="http://schemas.microsoft.com/office/powerpoint/2010/main" val="3345385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ncrw.org.uk/data" TargetMode="External"/><Relationship Id="rId2" Type="http://schemas.openxmlformats.org/officeDocument/2006/relationships/chart" Target="../charts/chart1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www.thefbh.org/survey" TargetMode="Externa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chart" Target="../charts/chart5.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chart" Target="../charts/chart9.xml"/><Relationship Id="rId4" Type="http://schemas.openxmlformats.org/officeDocument/2006/relationships/chart" Target="../charts/chart8.xml"/></Relationships>
</file>

<file path=ppt/slides/_rels/slide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chart" Target="../charts/chart13.xml"/><Relationship Id="rId4" Type="http://schemas.openxmlformats.org/officeDocument/2006/relationships/chart" Target="../charts/chart12.xml"/></Relationships>
</file>

<file path=ppt/slides/_rels/slide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chart" Target="../charts/chart1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6C59E-A517-116D-9059-6918E20675E9}"/>
              </a:ext>
            </a:extLst>
          </p:cNvPr>
          <p:cNvSpPr>
            <a:spLocks noGrp="1"/>
          </p:cNvSpPr>
          <p:nvPr>
            <p:ph type="ctrTitle"/>
          </p:nvPr>
        </p:nvSpPr>
        <p:spPr/>
        <p:txBody>
          <a:bodyPr>
            <a:normAutofit fontScale="90000"/>
          </a:bodyPr>
          <a:lstStyle/>
          <a:p>
            <a:r>
              <a:rPr lang="en-GB" dirty="0"/>
              <a:t>Rehoming probability of reptiles and amphibians based on needs</a:t>
            </a:r>
          </a:p>
        </p:txBody>
      </p:sp>
      <p:sp>
        <p:nvSpPr>
          <p:cNvPr id="3" name="Subtitle 2">
            <a:extLst>
              <a:ext uri="{FF2B5EF4-FFF2-40B4-BE49-F238E27FC236}">
                <a16:creationId xmlns:a16="http://schemas.microsoft.com/office/drawing/2014/main" id="{9BFEFA36-C2EE-AA71-7A0C-521A81C5414C}"/>
              </a:ext>
            </a:extLst>
          </p:cNvPr>
          <p:cNvSpPr>
            <a:spLocks noGrp="1"/>
          </p:cNvSpPr>
          <p:nvPr>
            <p:ph type="subTitle" idx="1"/>
          </p:nvPr>
        </p:nvSpPr>
        <p:spPr>
          <a:xfrm>
            <a:off x="1524000" y="3602038"/>
            <a:ext cx="9144000" cy="3100514"/>
          </a:xfrm>
        </p:spPr>
        <p:txBody>
          <a:bodyPr>
            <a:normAutofit/>
          </a:bodyPr>
          <a:lstStyle/>
          <a:p>
            <a:r>
              <a:rPr lang="en-GB" dirty="0"/>
              <a:t>By Conrad Hammond</a:t>
            </a:r>
          </a:p>
          <a:p>
            <a:pPr algn="l"/>
            <a:r>
              <a:rPr lang="en-GB" sz="1900" b="1" dirty="0"/>
              <a:t>Aim of my research</a:t>
            </a:r>
          </a:p>
          <a:p>
            <a:pPr algn="l"/>
            <a:r>
              <a:rPr lang="en-GB" sz="1900" dirty="0"/>
              <a:t>Earlier in the COPE course I planned and created a questionnaire to figure out why people would rehome reptiles and amphibians based on their needs and habitat requirements. The reason I wanted to research this topic or problem is because I wanted to find out how often “beginner” level reptiles are bought and rehomed because they are too difficult over the more expensive “easier” ones.  </a:t>
            </a:r>
          </a:p>
          <a:p>
            <a:pPr algn="l"/>
            <a:r>
              <a:rPr lang="en-GB" sz="1900" dirty="0"/>
              <a:t>This presentation will highlight and analyse my results and feedback using secondary data from other sources found on the internet.</a:t>
            </a:r>
          </a:p>
        </p:txBody>
      </p:sp>
    </p:spTree>
    <p:extLst>
      <p:ext uri="{BB962C8B-B14F-4D97-AF65-F5344CB8AC3E}">
        <p14:creationId xmlns:p14="http://schemas.microsoft.com/office/powerpoint/2010/main" val="4057711561"/>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FDC56-D2A5-3D85-F83C-68ABF37D3299}"/>
              </a:ext>
            </a:extLst>
          </p:cNvPr>
          <p:cNvSpPr>
            <a:spLocks noGrp="1"/>
          </p:cNvSpPr>
          <p:nvPr>
            <p:ph type="title"/>
          </p:nvPr>
        </p:nvSpPr>
        <p:spPr/>
        <p:txBody>
          <a:bodyPr/>
          <a:lstStyle/>
          <a:p>
            <a:r>
              <a:rPr lang="en-GB" dirty="0"/>
              <a:t>Evaluating Qualitative Responses i.e. </a:t>
            </a:r>
          </a:p>
        </p:txBody>
      </p:sp>
      <p:sp>
        <p:nvSpPr>
          <p:cNvPr id="3" name="Content Placeholder 2">
            <a:extLst>
              <a:ext uri="{FF2B5EF4-FFF2-40B4-BE49-F238E27FC236}">
                <a16:creationId xmlns:a16="http://schemas.microsoft.com/office/drawing/2014/main" id="{21B065F8-C4A2-BF92-131A-80786D35F5AF}"/>
              </a:ext>
            </a:extLst>
          </p:cNvPr>
          <p:cNvSpPr>
            <a:spLocks noGrp="1"/>
          </p:cNvSpPr>
          <p:nvPr>
            <p:ph idx="1"/>
          </p:nvPr>
        </p:nvSpPr>
        <p:spPr>
          <a:xfrm>
            <a:off x="838200" y="1825625"/>
            <a:ext cx="5760563" cy="4351338"/>
          </a:xfrm>
        </p:spPr>
        <p:txBody>
          <a:bodyPr>
            <a:normAutofit fontScale="85000" lnSpcReduction="20000"/>
          </a:bodyPr>
          <a:lstStyle/>
          <a:p>
            <a:r>
              <a:rPr lang="en-GB" dirty="0"/>
              <a:t>Complex descriptive text responses were categorised into 6 main recurring reasons why people surrender/rehome their pet reptiles.</a:t>
            </a:r>
          </a:p>
          <a:p>
            <a:r>
              <a:rPr lang="en-GB" dirty="0"/>
              <a:t>Most people thought that the cost of the animal + equipment was a large factor in rehoming.</a:t>
            </a:r>
          </a:p>
          <a:p>
            <a:r>
              <a:rPr lang="en-GB" dirty="0"/>
              <a:t>While only a small amount believed that space, size, time and interest were a big factor.</a:t>
            </a:r>
          </a:p>
          <a:p>
            <a:r>
              <a:rPr lang="en-GB" dirty="0"/>
              <a:t>This suggests that because of current market trends perhaps things are difficult to purchase right now and people may not be willing to make a large investment and keep it.</a:t>
            </a:r>
          </a:p>
          <a:p>
            <a:endParaRPr lang="en-GB" dirty="0"/>
          </a:p>
          <a:p>
            <a:pPr marL="0" indent="0">
              <a:buNone/>
            </a:pPr>
            <a:endParaRPr lang="en-GB" dirty="0"/>
          </a:p>
        </p:txBody>
      </p:sp>
      <p:graphicFrame>
        <p:nvGraphicFramePr>
          <p:cNvPr id="4" name="Chart">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47207152"/>
              </p:ext>
            </p:extLst>
          </p:nvPr>
        </p:nvGraphicFramePr>
        <p:xfrm>
          <a:off x="6919273" y="1206631"/>
          <a:ext cx="4876800" cy="57449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35403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51FA4DE5-8762-8812-4638-C2F62B2A32C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AEAE93D-FA65-6E0F-BB1E-9056E59050B5}"/>
              </a:ext>
            </a:extLst>
          </p:cNvPr>
          <p:cNvSpPr txBox="1"/>
          <p:nvPr/>
        </p:nvSpPr>
        <p:spPr>
          <a:xfrm>
            <a:off x="173736" y="246888"/>
            <a:ext cx="10917936" cy="646331"/>
          </a:xfrm>
          <a:prstGeom prst="rect">
            <a:avLst/>
          </a:prstGeom>
          <a:noFill/>
        </p:spPr>
        <p:txBody>
          <a:bodyPr wrap="square" rtlCol="0">
            <a:spAutoFit/>
          </a:bodyPr>
          <a:lstStyle/>
          <a:p>
            <a:r>
              <a:rPr lang="en-GB" b="1" dirty="0"/>
              <a:t>Summary of the research</a:t>
            </a:r>
          </a:p>
          <a:p>
            <a:endParaRPr lang="en-GB" dirty="0"/>
          </a:p>
        </p:txBody>
      </p:sp>
      <p:graphicFrame>
        <p:nvGraphicFramePr>
          <p:cNvPr id="12" name="Chart 11">
            <a:extLst>
              <a:ext uri="{FF2B5EF4-FFF2-40B4-BE49-F238E27FC236}">
                <a16:creationId xmlns:a16="http://schemas.microsoft.com/office/drawing/2014/main" id="{A78C3D8C-4FBB-7ED0-9E86-4656B20CDF3D}"/>
              </a:ext>
            </a:extLst>
          </p:cNvPr>
          <p:cNvGraphicFramePr/>
          <p:nvPr/>
        </p:nvGraphicFramePr>
        <p:xfrm>
          <a:off x="-1937343" y="6299260"/>
          <a:ext cx="986367" cy="1117480"/>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a:extLst>
              <a:ext uri="{FF2B5EF4-FFF2-40B4-BE49-F238E27FC236}">
                <a16:creationId xmlns:a16="http://schemas.microsoft.com/office/drawing/2014/main" id="{602BCB67-8FAC-13C8-24FE-45951FDFCB0A}"/>
              </a:ext>
            </a:extLst>
          </p:cNvPr>
          <p:cNvSpPr txBox="1"/>
          <p:nvPr/>
        </p:nvSpPr>
        <p:spPr>
          <a:xfrm>
            <a:off x="173736" y="716348"/>
            <a:ext cx="11229234" cy="1200329"/>
          </a:xfrm>
          <a:prstGeom prst="rect">
            <a:avLst/>
          </a:prstGeom>
          <a:solidFill>
            <a:srgbClr val="FFFF00"/>
          </a:solidFill>
        </p:spPr>
        <p:txBody>
          <a:bodyPr wrap="square" rtlCol="0">
            <a:spAutoFit/>
          </a:bodyPr>
          <a:lstStyle/>
          <a:p>
            <a:r>
              <a:rPr lang="en-GB" dirty="0">
                <a:highlight>
                  <a:srgbClr val="FFFF00"/>
                </a:highlight>
              </a:rPr>
              <a:t>In conclusion many participants would prefer a reptile or amphibian that's more expensive but easier to care for over time. This shows that participants care about the reptile or amphibian’s wellbeing because participants are willing to spend money to make sure care is easier. Overall, this suggests that participants want their reptiles or amphibians to have a fulfilling life while also ensuring participants can provide the right care.</a:t>
            </a:r>
          </a:p>
        </p:txBody>
      </p:sp>
      <p:sp>
        <p:nvSpPr>
          <p:cNvPr id="3" name="TextBox 2">
            <a:extLst>
              <a:ext uri="{FF2B5EF4-FFF2-40B4-BE49-F238E27FC236}">
                <a16:creationId xmlns:a16="http://schemas.microsoft.com/office/drawing/2014/main" id="{5D031496-65B4-1054-1BE3-A9673EDED57C}"/>
              </a:ext>
            </a:extLst>
          </p:cNvPr>
          <p:cNvSpPr txBox="1"/>
          <p:nvPr/>
        </p:nvSpPr>
        <p:spPr>
          <a:xfrm>
            <a:off x="9110472" y="5149840"/>
            <a:ext cx="3081528" cy="1708160"/>
          </a:xfrm>
          <a:prstGeom prst="rect">
            <a:avLst/>
          </a:prstGeom>
          <a:solidFill>
            <a:srgbClr val="FFFF00"/>
          </a:solidFill>
        </p:spPr>
        <p:txBody>
          <a:bodyPr wrap="square" rtlCol="0">
            <a:spAutoFit/>
          </a:bodyPr>
          <a:lstStyle/>
          <a:p>
            <a:pPr algn="ctr"/>
            <a:r>
              <a:rPr lang="en-GB" sz="1500" dirty="0">
                <a:highlight>
                  <a:srgbClr val="FFFF00"/>
                </a:highlight>
              </a:rPr>
              <a:t>There was an error in my first QR code sent out to participants, which led to a delay in results coming in because it couldn’t be completed as it was private. That's why Links must be checked before being sent to participants.</a:t>
            </a:r>
          </a:p>
        </p:txBody>
      </p:sp>
      <p:sp>
        <p:nvSpPr>
          <p:cNvPr id="5" name="TextBox 4">
            <a:extLst>
              <a:ext uri="{FF2B5EF4-FFF2-40B4-BE49-F238E27FC236}">
                <a16:creationId xmlns:a16="http://schemas.microsoft.com/office/drawing/2014/main" id="{F41E1303-99E5-3C92-3C01-1453E579AA68}"/>
              </a:ext>
            </a:extLst>
          </p:cNvPr>
          <p:cNvSpPr txBox="1"/>
          <p:nvPr/>
        </p:nvSpPr>
        <p:spPr>
          <a:xfrm>
            <a:off x="173736" y="2092751"/>
            <a:ext cx="3120273" cy="5539978"/>
          </a:xfrm>
          <a:prstGeom prst="rect">
            <a:avLst/>
          </a:prstGeom>
          <a:noFill/>
        </p:spPr>
        <p:txBody>
          <a:bodyPr wrap="square" rtlCol="0">
            <a:spAutoFit/>
          </a:bodyPr>
          <a:lstStyle/>
          <a:p>
            <a:r>
              <a:rPr lang="en-GB" dirty="0"/>
              <a:t>Some links used: -</a:t>
            </a:r>
          </a:p>
          <a:p>
            <a:endParaRPr lang="en-GB" dirty="0"/>
          </a:p>
          <a:p>
            <a:r>
              <a:rPr lang="en-GB" dirty="0">
                <a:highlight>
                  <a:srgbClr val="FFFF00"/>
                </a:highlight>
                <a:hlinkClick r:id="rId3"/>
              </a:rPr>
              <a:t>https://www.ncrw.org.uk/data</a:t>
            </a:r>
            <a:endParaRPr lang="en-GB" dirty="0">
              <a:highlight>
                <a:srgbClr val="FFFF00"/>
              </a:highlight>
            </a:endParaRPr>
          </a:p>
          <a:p>
            <a:r>
              <a:rPr lang="en-GB" sz="1600" dirty="0"/>
              <a:t>I checked the data from over the years to see rehoming rates vs death rates, on their public charts, which once again may be out of date.</a:t>
            </a:r>
          </a:p>
          <a:p>
            <a:endParaRPr lang="en-GB" sz="1600" dirty="0"/>
          </a:p>
          <a:p>
            <a:r>
              <a:rPr lang="en-GB" sz="1600" dirty="0"/>
              <a:t>(plus, the National Centre for Reptile Welfare website in general)</a:t>
            </a:r>
          </a:p>
          <a:p>
            <a:endParaRPr lang="en-GB" sz="1600" dirty="0"/>
          </a:p>
          <a:p>
            <a:r>
              <a:rPr lang="en-GB" sz="1600" dirty="0"/>
              <a:t>And </a:t>
            </a:r>
            <a:r>
              <a:rPr lang="en-GB" dirty="0">
                <a:highlight>
                  <a:srgbClr val="FFFF00"/>
                </a:highlight>
              </a:rPr>
              <a:t>Google RESULTS</a:t>
            </a:r>
            <a:r>
              <a:rPr lang="en-GB" dirty="0"/>
              <a:t> </a:t>
            </a:r>
            <a:r>
              <a:rPr lang="en-GB" sz="1600" dirty="0"/>
              <a:t>for some results shown on slide 3.</a:t>
            </a:r>
          </a:p>
          <a:p>
            <a:endParaRPr lang="en-GB" dirty="0"/>
          </a:p>
          <a:p>
            <a:r>
              <a:rPr lang="en-GB" dirty="0">
                <a:highlight>
                  <a:srgbClr val="FFFF00"/>
                </a:highlight>
              </a:rPr>
              <a:t>https://rspcabrightonreptilerescue.org.uk/adopt-a-reptile/</a:t>
            </a:r>
          </a:p>
          <a:p>
            <a:endParaRPr lang="en-GB" dirty="0"/>
          </a:p>
          <a:p>
            <a:endParaRPr lang="en-GB" dirty="0"/>
          </a:p>
          <a:p>
            <a:endParaRPr lang="en-GB" dirty="0"/>
          </a:p>
        </p:txBody>
      </p:sp>
      <p:pic>
        <p:nvPicPr>
          <p:cNvPr id="10" name="Picture 9">
            <a:hlinkClick r:id="rId3"/>
            <a:extLst>
              <a:ext uri="{FF2B5EF4-FFF2-40B4-BE49-F238E27FC236}">
                <a16:creationId xmlns:a16="http://schemas.microsoft.com/office/drawing/2014/main" id="{996E7AB0-A847-2EE5-E089-E213A9CD7AE1}"/>
              </a:ext>
            </a:extLst>
          </p:cNvPr>
          <p:cNvPicPr>
            <a:picLocks noChangeAspect="1"/>
          </p:cNvPicPr>
          <p:nvPr/>
        </p:nvPicPr>
        <p:blipFill>
          <a:blip r:embed="rId4"/>
          <a:stretch>
            <a:fillRect/>
          </a:stretch>
        </p:blipFill>
        <p:spPr>
          <a:xfrm>
            <a:off x="3838903" y="2114026"/>
            <a:ext cx="3898900" cy="4546600"/>
          </a:xfrm>
          <a:prstGeom prst="rect">
            <a:avLst/>
          </a:prstGeom>
        </p:spPr>
      </p:pic>
      <p:pic>
        <p:nvPicPr>
          <p:cNvPr id="7" name="Picture 6">
            <a:hlinkClick r:id="rId5"/>
            <a:extLst>
              <a:ext uri="{FF2B5EF4-FFF2-40B4-BE49-F238E27FC236}">
                <a16:creationId xmlns:a16="http://schemas.microsoft.com/office/drawing/2014/main" id="{281547F9-562F-5B24-5CBE-C3F1A6DDA7AA}"/>
              </a:ext>
            </a:extLst>
          </p:cNvPr>
          <p:cNvPicPr>
            <a:picLocks noChangeAspect="1"/>
          </p:cNvPicPr>
          <p:nvPr/>
        </p:nvPicPr>
        <p:blipFill>
          <a:blip r:embed="rId6"/>
          <a:stretch>
            <a:fillRect/>
          </a:stretch>
        </p:blipFill>
        <p:spPr>
          <a:xfrm>
            <a:off x="7838387" y="2114027"/>
            <a:ext cx="2110285" cy="2955566"/>
          </a:xfrm>
          <a:prstGeom prst="rect">
            <a:avLst/>
          </a:prstGeom>
        </p:spPr>
      </p:pic>
      <p:sp>
        <p:nvSpPr>
          <p:cNvPr id="8" name="TextBox 7">
            <a:extLst>
              <a:ext uri="{FF2B5EF4-FFF2-40B4-BE49-F238E27FC236}">
                <a16:creationId xmlns:a16="http://schemas.microsoft.com/office/drawing/2014/main" id="{C333034D-DD5B-C63B-20AE-6137AC8E1671}"/>
              </a:ext>
            </a:extLst>
          </p:cNvPr>
          <p:cNvSpPr txBox="1"/>
          <p:nvPr/>
        </p:nvSpPr>
        <p:spPr>
          <a:xfrm>
            <a:off x="10015193" y="2114026"/>
            <a:ext cx="2110285" cy="2800767"/>
          </a:xfrm>
          <a:prstGeom prst="rect">
            <a:avLst/>
          </a:prstGeom>
          <a:noFill/>
        </p:spPr>
        <p:txBody>
          <a:bodyPr wrap="square" rtlCol="0">
            <a:spAutoFit/>
          </a:bodyPr>
          <a:lstStyle/>
          <a:p>
            <a:r>
              <a:rPr lang="en-GB" dirty="0">
                <a:hlinkClick r:id="rId5"/>
              </a:rPr>
              <a:t>https://www.thefbh.org/survey</a:t>
            </a:r>
            <a:endParaRPr lang="en-GB" dirty="0"/>
          </a:p>
          <a:p>
            <a:r>
              <a:rPr lang="en-GB" sz="1400" dirty="0"/>
              <a:t>This gives info about the most kept reptiles and amphibians, while this could be a great site, it hasn't been kept up to date, allowing for false information in recent years where the economic climate may have taken a toll.</a:t>
            </a:r>
          </a:p>
        </p:txBody>
      </p:sp>
    </p:spTree>
    <p:extLst>
      <p:ext uri="{BB962C8B-B14F-4D97-AF65-F5344CB8AC3E}">
        <p14:creationId xmlns:p14="http://schemas.microsoft.com/office/powerpoint/2010/main" val="3872074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E10E5-4D6D-9AA4-DDBD-B35960B5D32E}"/>
              </a:ext>
            </a:extLst>
          </p:cNvPr>
          <p:cNvSpPr>
            <a:spLocks noGrp="1"/>
          </p:cNvSpPr>
          <p:nvPr>
            <p:ph type="title"/>
          </p:nvPr>
        </p:nvSpPr>
        <p:spPr/>
        <p:txBody>
          <a:bodyPr/>
          <a:lstStyle/>
          <a:p>
            <a:r>
              <a:rPr lang="en-GB" dirty="0"/>
              <a:t>Questionnaire summary (raw data)</a:t>
            </a:r>
          </a:p>
        </p:txBody>
      </p:sp>
      <p:sp>
        <p:nvSpPr>
          <p:cNvPr id="3" name="Content Placeholder 2">
            <a:extLst>
              <a:ext uri="{FF2B5EF4-FFF2-40B4-BE49-F238E27FC236}">
                <a16:creationId xmlns:a16="http://schemas.microsoft.com/office/drawing/2014/main" id="{AF6224EC-2FA6-C395-C5F4-948C4E6B925E}"/>
              </a:ext>
            </a:extLst>
          </p:cNvPr>
          <p:cNvSpPr>
            <a:spLocks noGrp="1"/>
          </p:cNvSpPr>
          <p:nvPr>
            <p:ph idx="1"/>
          </p:nvPr>
        </p:nvSpPr>
        <p:spPr>
          <a:xfrm>
            <a:off x="838200" y="1853057"/>
            <a:ext cx="10515600" cy="4351338"/>
          </a:xfrm>
        </p:spPr>
        <p:txBody>
          <a:bodyPr>
            <a:normAutofit fontScale="92500" lnSpcReduction="20000"/>
          </a:bodyPr>
          <a:lstStyle/>
          <a:p>
            <a:r>
              <a:rPr lang="en-GB" sz="1800" dirty="0"/>
              <a:t>5-green iguana hardest to maintain</a:t>
            </a:r>
          </a:p>
          <a:p>
            <a:r>
              <a:rPr lang="en-GB" sz="1800" dirty="0"/>
              <a:t>4-chameleon hardest to maintain</a:t>
            </a:r>
          </a:p>
          <a:p>
            <a:r>
              <a:rPr lang="en-GB" sz="1800" dirty="0"/>
              <a:t>2-tegu hardest to maintain</a:t>
            </a:r>
          </a:p>
          <a:p>
            <a:r>
              <a:rPr lang="en-GB" sz="1800" dirty="0"/>
              <a:t>2-bearded dragon hardest to maintain</a:t>
            </a:r>
          </a:p>
          <a:p>
            <a:endParaRPr lang="en-GB" sz="1800" dirty="0"/>
          </a:p>
          <a:p>
            <a:r>
              <a:rPr lang="en-GB" sz="1800" dirty="0"/>
              <a:t>6-bearded dragon easiest to maintain</a:t>
            </a:r>
          </a:p>
          <a:p>
            <a:r>
              <a:rPr lang="en-GB" sz="1800" dirty="0"/>
              <a:t>6-leopard gecko easiest to maintain</a:t>
            </a:r>
          </a:p>
          <a:p>
            <a:r>
              <a:rPr lang="en-GB" sz="1800" dirty="0"/>
              <a:t>1-green iguana easiest to maintain</a:t>
            </a:r>
          </a:p>
          <a:p>
            <a:endParaRPr lang="en-GB" sz="1800" dirty="0"/>
          </a:p>
          <a:p>
            <a:r>
              <a:rPr lang="en-GB" sz="1800" dirty="0"/>
              <a:t>4-leopard gecko most likely to rehome</a:t>
            </a:r>
          </a:p>
          <a:p>
            <a:r>
              <a:rPr lang="en-GB" sz="1800" dirty="0"/>
              <a:t>5-bearded dragon most likely to rehome</a:t>
            </a:r>
          </a:p>
          <a:p>
            <a:r>
              <a:rPr lang="en-GB" sz="1800" dirty="0"/>
              <a:t>2-green iguana most likely to rehome</a:t>
            </a:r>
          </a:p>
          <a:p>
            <a:r>
              <a:rPr lang="en-GB" sz="1800" dirty="0"/>
              <a:t>1-chameleon most likely to rehome</a:t>
            </a:r>
          </a:p>
          <a:p>
            <a:r>
              <a:rPr lang="en-GB" sz="1800" dirty="0"/>
              <a:t>1-tegu most likely to rehome</a:t>
            </a:r>
          </a:p>
          <a:p>
            <a:endParaRPr lang="en-GB" sz="1800" dirty="0"/>
          </a:p>
        </p:txBody>
      </p:sp>
      <p:sp>
        <p:nvSpPr>
          <p:cNvPr id="4" name="TextBox 3">
            <a:extLst>
              <a:ext uri="{FF2B5EF4-FFF2-40B4-BE49-F238E27FC236}">
                <a16:creationId xmlns:a16="http://schemas.microsoft.com/office/drawing/2014/main" id="{489546AD-76B3-F2C9-9133-B288E6C3BF90}"/>
              </a:ext>
            </a:extLst>
          </p:cNvPr>
          <p:cNvSpPr txBox="1"/>
          <p:nvPr/>
        </p:nvSpPr>
        <p:spPr>
          <a:xfrm>
            <a:off x="6096000" y="1956816"/>
            <a:ext cx="5425440" cy="4524315"/>
          </a:xfrm>
          <a:prstGeom prst="rect">
            <a:avLst/>
          </a:prstGeom>
          <a:noFill/>
        </p:spPr>
        <p:txBody>
          <a:bodyPr wrap="square" rtlCol="0">
            <a:spAutoFit/>
          </a:bodyPr>
          <a:lstStyle/>
          <a:p>
            <a:r>
              <a:rPr lang="en-GB" dirty="0"/>
              <a:t>4-axolotl hardest to maintain </a:t>
            </a:r>
          </a:p>
          <a:p>
            <a:r>
              <a:rPr lang="en-GB" dirty="0"/>
              <a:t>3-pacman frog hardest to maintain</a:t>
            </a:r>
          </a:p>
          <a:p>
            <a:r>
              <a:rPr lang="en-GB" dirty="0"/>
              <a:t>3s-bullfrog,firebelly hardest to maintain</a:t>
            </a:r>
          </a:p>
          <a:p>
            <a:r>
              <a:rPr lang="en-GB" dirty="0"/>
              <a:t>1-cane toad hardest to maintain</a:t>
            </a:r>
          </a:p>
          <a:p>
            <a:endParaRPr lang="en-GB" dirty="0"/>
          </a:p>
          <a:p>
            <a:r>
              <a:rPr lang="en-GB" dirty="0"/>
              <a:t>5-axolotls easiest to maintain</a:t>
            </a:r>
          </a:p>
          <a:p>
            <a:r>
              <a:rPr lang="en-GB" dirty="0"/>
              <a:t>3s-canes and </a:t>
            </a:r>
            <a:r>
              <a:rPr lang="en-GB" dirty="0" err="1"/>
              <a:t>pacman</a:t>
            </a:r>
            <a:r>
              <a:rPr lang="en-GB" dirty="0"/>
              <a:t> easiest to maintain</a:t>
            </a:r>
          </a:p>
          <a:p>
            <a:r>
              <a:rPr lang="en-GB" dirty="0"/>
              <a:t>2-bullfrog easiest to maintain</a:t>
            </a:r>
          </a:p>
          <a:p>
            <a:endParaRPr lang="en-GB" dirty="0"/>
          </a:p>
          <a:p>
            <a:r>
              <a:rPr lang="en-GB" dirty="0"/>
              <a:t>6-axolotl most likely to rehome</a:t>
            </a:r>
          </a:p>
          <a:p>
            <a:r>
              <a:rPr lang="en-GB" dirty="0"/>
              <a:t>3-pacman most likely to rehome </a:t>
            </a:r>
          </a:p>
          <a:p>
            <a:r>
              <a:rPr lang="en-GB" dirty="0"/>
              <a:t>2-cane toad most likely to rehome</a:t>
            </a:r>
          </a:p>
          <a:p>
            <a:r>
              <a:rPr lang="en-GB" dirty="0"/>
              <a:t>2-firebelly toads most likely to rehome</a:t>
            </a:r>
          </a:p>
          <a:p>
            <a:endParaRPr lang="en-GB" dirty="0"/>
          </a:p>
          <a:p>
            <a:endParaRPr lang="en-GB" dirty="0"/>
          </a:p>
          <a:p>
            <a:endParaRPr lang="en-GB" dirty="0"/>
          </a:p>
        </p:txBody>
      </p:sp>
    </p:spTree>
    <p:extLst>
      <p:ext uri="{BB962C8B-B14F-4D97-AF65-F5344CB8AC3E}">
        <p14:creationId xmlns:p14="http://schemas.microsoft.com/office/powerpoint/2010/main" val="3299229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3FC9D-11C7-CE91-E6FD-AB2D3901FE53}"/>
              </a:ext>
            </a:extLst>
          </p:cNvPr>
          <p:cNvSpPr>
            <a:spLocks noGrp="1"/>
          </p:cNvSpPr>
          <p:nvPr>
            <p:ph type="title"/>
          </p:nvPr>
        </p:nvSpPr>
        <p:spPr/>
        <p:txBody>
          <a:bodyPr/>
          <a:lstStyle/>
          <a:p>
            <a:r>
              <a:rPr lang="en-GB" dirty="0"/>
              <a:t>Questionnaire summary</a:t>
            </a:r>
          </a:p>
        </p:txBody>
      </p:sp>
      <p:sp>
        <p:nvSpPr>
          <p:cNvPr id="3" name="Content Placeholder 2">
            <a:extLst>
              <a:ext uri="{FF2B5EF4-FFF2-40B4-BE49-F238E27FC236}">
                <a16:creationId xmlns:a16="http://schemas.microsoft.com/office/drawing/2014/main" id="{1A045DE2-5473-D651-22A7-028151C935A4}"/>
              </a:ext>
            </a:extLst>
          </p:cNvPr>
          <p:cNvSpPr>
            <a:spLocks noGrp="1"/>
          </p:cNvSpPr>
          <p:nvPr>
            <p:ph idx="1"/>
          </p:nvPr>
        </p:nvSpPr>
        <p:spPr>
          <a:xfrm>
            <a:off x="838200" y="1825625"/>
            <a:ext cx="3816096" cy="4351338"/>
          </a:xfrm>
        </p:spPr>
        <p:txBody>
          <a:bodyPr/>
          <a:lstStyle/>
          <a:p>
            <a:r>
              <a:rPr lang="en-GB" sz="1800" dirty="0"/>
              <a:t>Aquatic:</a:t>
            </a:r>
          </a:p>
          <a:p>
            <a:r>
              <a:rPr lang="en-GB" sz="1800" dirty="0"/>
              <a:t>9- very hard/hard to recreate</a:t>
            </a:r>
          </a:p>
          <a:p>
            <a:r>
              <a:rPr lang="en-GB" sz="1800" dirty="0"/>
              <a:t>2-easy to recreate</a:t>
            </a:r>
          </a:p>
          <a:p>
            <a:endParaRPr lang="en-GB" sz="1800" dirty="0"/>
          </a:p>
          <a:p>
            <a:r>
              <a:rPr lang="en-GB" sz="1800" dirty="0"/>
              <a:t>Forest:</a:t>
            </a:r>
          </a:p>
          <a:p>
            <a:r>
              <a:rPr lang="en-GB" sz="1800" dirty="0"/>
              <a:t>7-very hard/hard to recreate</a:t>
            </a:r>
          </a:p>
          <a:p>
            <a:r>
              <a:rPr lang="en-GB" sz="1800" dirty="0"/>
              <a:t>4-super easy/easy to recreate</a:t>
            </a:r>
          </a:p>
          <a:p>
            <a:endParaRPr lang="en-GB" sz="1800" dirty="0"/>
          </a:p>
          <a:p>
            <a:r>
              <a:rPr lang="en-GB" sz="1800" dirty="0"/>
              <a:t>Semi-aquatic:</a:t>
            </a:r>
          </a:p>
          <a:p>
            <a:r>
              <a:rPr lang="en-GB" sz="1800" dirty="0"/>
              <a:t>10-hard/very hard to recreate </a:t>
            </a:r>
          </a:p>
          <a:p>
            <a:r>
              <a:rPr lang="en-GB" sz="1800" dirty="0"/>
              <a:t>2-easy to recreate</a:t>
            </a:r>
          </a:p>
          <a:p>
            <a:endParaRPr lang="en-GB" dirty="0"/>
          </a:p>
          <a:p>
            <a:endParaRPr lang="en-GB" dirty="0"/>
          </a:p>
        </p:txBody>
      </p:sp>
      <p:sp>
        <p:nvSpPr>
          <p:cNvPr id="4" name="TextBox 3">
            <a:extLst>
              <a:ext uri="{FF2B5EF4-FFF2-40B4-BE49-F238E27FC236}">
                <a16:creationId xmlns:a16="http://schemas.microsoft.com/office/drawing/2014/main" id="{D198A3A7-707F-5E3A-CB25-8A67A0B1F7DB}"/>
              </a:ext>
            </a:extLst>
          </p:cNvPr>
          <p:cNvSpPr txBox="1"/>
          <p:nvPr/>
        </p:nvSpPr>
        <p:spPr>
          <a:xfrm>
            <a:off x="4855464" y="1810512"/>
            <a:ext cx="3886200" cy="5355312"/>
          </a:xfrm>
          <a:prstGeom prst="rect">
            <a:avLst/>
          </a:prstGeom>
          <a:noFill/>
        </p:spPr>
        <p:txBody>
          <a:bodyPr wrap="square" rtlCol="0">
            <a:spAutoFit/>
          </a:bodyPr>
          <a:lstStyle/>
          <a:p>
            <a:r>
              <a:rPr lang="en-GB" dirty="0"/>
              <a:t>Arboreal:</a:t>
            </a:r>
          </a:p>
          <a:p>
            <a:r>
              <a:rPr lang="en-GB" dirty="0"/>
              <a:t>6- hard/very hard to recreate</a:t>
            </a:r>
          </a:p>
          <a:p>
            <a:r>
              <a:rPr lang="en-GB" dirty="0"/>
              <a:t>5- easy/super easy to recreate</a:t>
            </a:r>
          </a:p>
          <a:p>
            <a:endParaRPr lang="en-GB" dirty="0"/>
          </a:p>
          <a:p>
            <a:r>
              <a:rPr lang="en-GB" dirty="0"/>
              <a:t>Arid:</a:t>
            </a:r>
          </a:p>
          <a:p>
            <a:r>
              <a:rPr lang="en-GB" dirty="0"/>
              <a:t>4- hard to recreate</a:t>
            </a:r>
          </a:p>
          <a:p>
            <a:r>
              <a:rPr lang="en-GB" dirty="0"/>
              <a:t>4- easy/super easy to recreate</a:t>
            </a:r>
          </a:p>
          <a:p>
            <a:endParaRPr lang="en-GB" dirty="0"/>
          </a:p>
          <a:p>
            <a:r>
              <a:rPr lang="en-GB" dirty="0"/>
              <a:t>6 people said they would prefer more expensive but easier care</a:t>
            </a:r>
          </a:p>
          <a:p>
            <a:endParaRPr lang="en-GB" dirty="0"/>
          </a:p>
          <a:p>
            <a:r>
              <a:rPr lang="en-GB" dirty="0"/>
              <a:t>4 people said they would prefer less expensive but harder to care</a:t>
            </a:r>
          </a:p>
          <a:p>
            <a:endParaRPr lang="en-GB" dirty="0"/>
          </a:p>
          <a:p>
            <a:r>
              <a:rPr lang="en-GB" dirty="0"/>
              <a:t>Overall, the majority of people would rehome because of cost, care and commitment </a:t>
            </a:r>
          </a:p>
          <a:p>
            <a:endParaRPr lang="en-GB" dirty="0"/>
          </a:p>
          <a:p>
            <a:endParaRPr lang="en-GB" dirty="0"/>
          </a:p>
        </p:txBody>
      </p:sp>
    </p:spTree>
    <p:extLst>
      <p:ext uri="{BB962C8B-B14F-4D97-AF65-F5344CB8AC3E}">
        <p14:creationId xmlns:p14="http://schemas.microsoft.com/office/powerpoint/2010/main" val="2203699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AE03F-F76A-ED40-2F4B-4D0275952124}"/>
              </a:ext>
            </a:extLst>
          </p:cNvPr>
          <p:cNvSpPr>
            <a:spLocks noGrp="1"/>
          </p:cNvSpPr>
          <p:nvPr>
            <p:ph type="title"/>
          </p:nvPr>
        </p:nvSpPr>
        <p:spPr/>
        <p:txBody>
          <a:bodyPr/>
          <a:lstStyle/>
          <a:p>
            <a:r>
              <a:rPr lang="en-GB" dirty="0"/>
              <a:t>Secondary findings from NCRW website</a:t>
            </a:r>
          </a:p>
        </p:txBody>
      </p:sp>
      <p:sp>
        <p:nvSpPr>
          <p:cNvPr id="3" name="Content Placeholder 2">
            <a:extLst>
              <a:ext uri="{FF2B5EF4-FFF2-40B4-BE49-F238E27FC236}">
                <a16:creationId xmlns:a16="http://schemas.microsoft.com/office/drawing/2014/main" id="{8502DC51-309E-4AAC-5C6B-D631D4854FA7}"/>
              </a:ext>
            </a:extLst>
          </p:cNvPr>
          <p:cNvSpPr>
            <a:spLocks noGrp="1"/>
          </p:cNvSpPr>
          <p:nvPr>
            <p:ph idx="1"/>
          </p:nvPr>
        </p:nvSpPr>
        <p:spPr/>
        <p:txBody>
          <a:bodyPr>
            <a:normAutofit/>
          </a:bodyPr>
          <a:lstStyle/>
          <a:p>
            <a:r>
              <a:rPr lang="en-GB" dirty="0"/>
              <a:t>I notice that more samples were taken every year.</a:t>
            </a:r>
          </a:p>
          <a:p>
            <a:r>
              <a:rPr lang="en-GB" dirty="0"/>
              <a:t>From 2019 to 2021 the percentage of animals rescued increased, but dipped slightly in 2022.</a:t>
            </a:r>
          </a:p>
          <a:p>
            <a:r>
              <a:rPr lang="en-GB" dirty="0"/>
              <a:t>Perhaps this means that the effects of Covid could have been a big factor in the increase of rehoming rates. </a:t>
            </a:r>
          </a:p>
          <a:p>
            <a:r>
              <a:rPr lang="en-GB" dirty="0"/>
              <a:t>From 2018 to 2020 (Covid year) the rescued animals went from 7% to 19% in just two years.</a:t>
            </a:r>
          </a:p>
          <a:p>
            <a:r>
              <a:rPr lang="en-GB" dirty="0"/>
              <a:t>However, the rate of rehoming decreased every year from 2018 to 2022. </a:t>
            </a:r>
          </a:p>
          <a:p>
            <a:pPr marL="0" indent="0">
              <a:buNone/>
            </a:pPr>
            <a:endParaRPr lang="en-GB" dirty="0"/>
          </a:p>
          <a:p>
            <a:endParaRPr lang="en-GB" dirty="0"/>
          </a:p>
          <a:p>
            <a:endParaRPr lang="en-GB" dirty="0"/>
          </a:p>
        </p:txBody>
      </p:sp>
    </p:spTree>
    <p:extLst>
      <p:ext uri="{BB962C8B-B14F-4D97-AF65-F5344CB8AC3E}">
        <p14:creationId xmlns:p14="http://schemas.microsoft.com/office/powerpoint/2010/main" val="4137857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45D40-95F3-2267-624E-40A50370F910}"/>
              </a:ext>
            </a:extLst>
          </p:cNvPr>
          <p:cNvSpPr>
            <a:spLocks noGrp="1"/>
          </p:cNvSpPr>
          <p:nvPr>
            <p:ph type="title"/>
          </p:nvPr>
        </p:nvSpPr>
        <p:spPr/>
        <p:txBody>
          <a:bodyPr/>
          <a:lstStyle/>
          <a:p>
            <a:r>
              <a:rPr lang="en-GB" dirty="0"/>
              <a:t>Hypothesis</a:t>
            </a:r>
          </a:p>
        </p:txBody>
      </p:sp>
      <p:sp>
        <p:nvSpPr>
          <p:cNvPr id="3" name="Content Placeholder 2">
            <a:extLst>
              <a:ext uri="{FF2B5EF4-FFF2-40B4-BE49-F238E27FC236}">
                <a16:creationId xmlns:a16="http://schemas.microsoft.com/office/drawing/2014/main" id="{897ECEC9-2A5A-8190-3D6A-FF596E7EB5E6}"/>
              </a:ext>
            </a:extLst>
          </p:cNvPr>
          <p:cNvSpPr>
            <a:spLocks noGrp="1"/>
          </p:cNvSpPr>
          <p:nvPr>
            <p:ph idx="1"/>
          </p:nvPr>
        </p:nvSpPr>
        <p:spPr/>
        <p:txBody>
          <a:bodyPr>
            <a:normAutofit/>
          </a:bodyPr>
          <a:lstStyle/>
          <a:p>
            <a:pPr marL="0" indent="0">
              <a:buNone/>
            </a:pPr>
            <a:r>
              <a:rPr lang="en-GB" dirty="0"/>
              <a:t>I hypothesise that, based on the Google searches made, more people are interested in looking after more beginner friendly reptiles, so these will be more likely be rescued or rehomed, as there are more of them. For example the Bearded Dragon brought up more searches than the less well known lizard, the Black and White Tegu. The Bearded Dragon is sold as an easy to look after first reptile and although it may seem so in the beginning, people may buy these for children who may lose interest in these animals and therefore need to be rehomed.</a:t>
            </a:r>
          </a:p>
          <a:p>
            <a:endParaRPr lang="en-GB" dirty="0"/>
          </a:p>
        </p:txBody>
      </p:sp>
    </p:spTree>
    <p:extLst>
      <p:ext uri="{BB962C8B-B14F-4D97-AF65-F5344CB8AC3E}">
        <p14:creationId xmlns:p14="http://schemas.microsoft.com/office/powerpoint/2010/main" val="2697467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E7F12-8D5E-8A27-56FB-3F651F97BAED}"/>
              </a:ext>
            </a:extLst>
          </p:cNvPr>
          <p:cNvSpPr>
            <a:spLocks noGrp="1"/>
          </p:cNvSpPr>
          <p:nvPr>
            <p:ph type="title"/>
          </p:nvPr>
        </p:nvSpPr>
        <p:spPr/>
        <p:txBody>
          <a:bodyPr/>
          <a:lstStyle/>
          <a:p>
            <a:r>
              <a:rPr lang="en-GB" dirty="0"/>
              <a:t>Method</a:t>
            </a:r>
          </a:p>
        </p:txBody>
      </p:sp>
      <p:sp>
        <p:nvSpPr>
          <p:cNvPr id="3" name="Content Placeholder 2">
            <a:extLst>
              <a:ext uri="{FF2B5EF4-FFF2-40B4-BE49-F238E27FC236}">
                <a16:creationId xmlns:a16="http://schemas.microsoft.com/office/drawing/2014/main" id="{9395AB34-2FAE-687A-BC0A-31179AF1B33D}"/>
              </a:ext>
            </a:extLst>
          </p:cNvPr>
          <p:cNvSpPr>
            <a:spLocks noGrp="1"/>
          </p:cNvSpPr>
          <p:nvPr>
            <p:ph idx="1"/>
          </p:nvPr>
        </p:nvSpPr>
        <p:spPr>
          <a:xfrm>
            <a:off x="838200" y="1825625"/>
            <a:ext cx="9035473" cy="4351338"/>
          </a:xfrm>
        </p:spPr>
        <p:txBody>
          <a:bodyPr>
            <a:normAutofit fontScale="92500" lnSpcReduction="10000"/>
          </a:bodyPr>
          <a:lstStyle/>
          <a:p>
            <a:r>
              <a:rPr lang="en-GB" dirty="0"/>
              <a:t>I created a questionnaire on MS Forms for people to answer 9 questions. The questions were based on rehoming, care difficulty and reasons for rehoming.</a:t>
            </a:r>
          </a:p>
          <a:p>
            <a:r>
              <a:rPr lang="en-GB" dirty="0"/>
              <a:t>The majority of my 13 respondents were reptile or amphibian owners; this helped with the questionnaire in terms of how well they know the topic.</a:t>
            </a:r>
          </a:p>
          <a:p>
            <a:r>
              <a:rPr lang="en-GB" dirty="0"/>
              <a:t>I used Convenience Sampling (people who could easily complete my survey) and this was done anonymously.</a:t>
            </a:r>
          </a:p>
          <a:p>
            <a:r>
              <a:rPr lang="en-GB" dirty="0"/>
              <a:t>I analysed the data in Microsoft Excel to collect results and create charts.</a:t>
            </a:r>
          </a:p>
          <a:p>
            <a:r>
              <a:rPr lang="en-GB" dirty="0"/>
              <a:t>I presented my findings in MS Power Point.</a:t>
            </a:r>
          </a:p>
        </p:txBody>
      </p:sp>
      <p:graphicFrame>
        <p:nvGraphicFramePr>
          <p:cNvPr id="4" name="Chart">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1765558719"/>
              </p:ext>
            </p:extLst>
          </p:nvPr>
        </p:nvGraphicFramePr>
        <p:xfrm>
          <a:off x="9753601" y="2287983"/>
          <a:ext cx="2438399" cy="29698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83744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BF1FE-E49A-7E40-48BB-1F3E82930F72}"/>
              </a:ext>
            </a:extLst>
          </p:cNvPr>
          <p:cNvSpPr>
            <a:spLocks noGrp="1"/>
          </p:cNvSpPr>
          <p:nvPr>
            <p:ph type="title"/>
          </p:nvPr>
        </p:nvSpPr>
        <p:spPr/>
        <p:txBody>
          <a:bodyPr/>
          <a:lstStyle/>
          <a:p>
            <a:r>
              <a:rPr lang="en-GB" dirty="0"/>
              <a:t>Results</a:t>
            </a:r>
          </a:p>
        </p:txBody>
      </p:sp>
      <p:sp>
        <p:nvSpPr>
          <p:cNvPr id="3" name="Content Placeholder 2">
            <a:extLst>
              <a:ext uri="{FF2B5EF4-FFF2-40B4-BE49-F238E27FC236}">
                <a16:creationId xmlns:a16="http://schemas.microsoft.com/office/drawing/2014/main" id="{9118705D-2B0C-893C-53C8-97B90D470647}"/>
              </a:ext>
            </a:extLst>
          </p:cNvPr>
          <p:cNvSpPr>
            <a:spLocks noGrp="1"/>
          </p:cNvSpPr>
          <p:nvPr>
            <p:ph idx="1"/>
          </p:nvPr>
        </p:nvSpPr>
        <p:spPr/>
        <p:txBody>
          <a:bodyPr/>
          <a:lstStyle/>
          <a:p>
            <a:r>
              <a:rPr lang="en-GB" dirty="0"/>
              <a:t>1 Which species are hardest to maintain?</a:t>
            </a:r>
          </a:p>
          <a:p>
            <a:r>
              <a:rPr lang="en-GB" dirty="0"/>
              <a:t>2 Which is most likely to be rehomed?</a:t>
            </a:r>
          </a:p>
          <a:p>
            <a:r>
              <a:rPr lang="en-GB" dirty="0"/>
              <a:t>3 Which habitat is hardest to recreate?</a:t>
            </a:r>
          </a:p>
          <a:p>
            <a:r>
              <a:rPr lang="en-GB" dirty="0"/>
              <a:t>4 What are the barriers to rehoming?</a:t>
            </a:r>
          </a:p>
          <a:p>
            <a:r>
              <a:rPr lang="en-GB" dirty="0"/>
              <a:t>5 Descriptive responses analysis </a:t>
            </a:r>
          </a:p>
        </p:txBody>
      </p:sp>
    </p:spTree>
    <p:extLst>
      <p:ext uri="{BB962C8B-B14F-4D97-AF65-F5344CB8AC3E}">
        <p14:creationId xmlns:p14="http://schemas.microsoft.com/office/powerpoint/2010/main" val="528110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3816BD52-9534-1395-65D7-E8738EE05F42}"/>
              </a:ext>
            </a:extLst>
          </p:cNvPr>
          <p:cNvGraphicFramePr>
            <a:graphicFrameLocks noGrp="1"/>
          </p:cNvGraphicFramePr>
          <p:nvPr>
            <p:ph idx="1"/>
            <p:extLst>
              <p:ext uri="{D42A27DB-BD31-4B8C-83A1-F6EECF244321}">
                <p14:modId xmlns:p14="http://schemas.microsoft.com/office/powerpoint/2010/main" val="1887257678"/>
              </p:ext>
            </p:extLst>
          </p:nvPr>
        </p:nvGraphicFramePr>
        <p:xfrm>
          <a:off x="0" y="1435608"/>
          <a:ext cx="4654295" cy="2505456"/>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E2997C48-84F4-4F39-FD6C-6D483176C88B}"/>
              </a:ext>
            </a:extLst>
          </p:cNvPr>
          <p:cNvSpPr txBox="1"/>
          <p:nvPr/>
        </p:nvSpPr>
        <p:spPr>
          <a:xfrm>
            <a:off x="173736" y="246888"/>
            <a:ext cx="10917936" cy="1477328"/>
          </a:xfrm>
          <a:prstGeom prst="rect">
            <a:avLst/>
          </a:prstGeom>
          <a:noFill/>
        </p:spPr>
        <p:txBody>
          <a:bodyPr wrap="square" rtlCol="0">
            <a:spAutoFit/>
          </a:bodyPr>
          <a:lstStyle/>
          <a:p>
            <a:r>
              <a:rPr lang="en-GB" b="1" dirty="0"/>
              <a:t>Which species are hardest to maintain?</a:t>
            </a:r>
          </a:p>
          <a:p>
            <a:endParaRPr lang="en-GB" b="1" dirty="0"/>
          </a:p>
          <a:p>
            <a:r>
              <a:rPr lang="en-GB" dirty="0"/>
              <a:t>After asking whether participants were reptile or amphibian owners, I asked which reptile or amphibian they thought was hardest or easiest to maintain. The results are as follows: -</a:t>
            </a:r>
          </a:p>
          <a:p>
            <a:endParaRPr lang="en-GB" dirty="0"/>
          </a:p>
        </p:txBody>
      </p:sp>
      <p:graphicFrame>
        <p:nvGraphicFramePr>
          <p:cNvPr id="12" name="Chart 11">
            <a:extLst>
              <a:ext uri="{FF2B5EF4-FFF2-40B4-BE49-F238E27FC236}">
                <a16:creationId xmlns:a16="http://schemas.microsoft.com/office/drawing/2014/main" id="{D783401F-8712-B177-C605-B30548F1B26B}"/>
              </a:ext>
            </a:extLst>
          </p:cNvPr>
          <p:cNvGraphicFramePr/>
          <p:nvPr>
            <p:extLst>
              <p:ext uri="{D42A27DB-BD31-4B8C-83A1-F6EECF244321}">
                <p14:modId xmlns:p14="http://schemas.microsoft.com/office/powerpoint/2010/main" val="2979287896"/>
              </p:ext>
            </p:extLst>
          </p:nvPr>
        </p:nvGraphicFramePr>
        <p:xfrm>
          <a:off x="173735" y="3827616"/>
          <a:ext cx="4187953" cy="2789020"/>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FACD2E22-C3A3-7805-0EFD-54BD90FD3273}"/>
              </a:ext>
            </a:extLst>
          </p:cNvPr>
          <p:cNvSpPr txBox="1"/>
          <p:nvPr/>
        </p:nvSpPr>
        <p:spPr>
          <a:xfrm>
            <a:off x="8702267" y="3741166"/>
            <a:ext cx="3191256" cy="2862322"/>
          </a:xfrm>
          <a:prstGeom prst="rect">
            <a:avLst/>
          </a:prstGeom>
          <a:solidFill>
            <a:srgbClr val="FFFF00"/>
          </a:solidFill>
        </p:spPr>
        <p:txBody>
          <a:bodyPr wrap="square" rtlCol="0">
            <a:spAutoFit/>
          </a:bodyPr>
          <a:lstStyle/>
          <a:p>
            <a:pPr algn="ctr"/>
            <a:r>
              <a:rPr lang="en-GB" dirty="0">
                <a:highlight>
                  <a:srgbClr val="FFFF00"/>
                </a:highlight>
              </a:rPr>
              <a:t>While I have taken the results at face value, some could have misinterpreted the requested order of difficulty, this could lead to some anomalous results.</a:t>
            </a:r>
          </a:p>
          <a:p>
            <a:pPr algn="ctr"/>
            <a:r>
              <a:rPr lang="en-GB" dirty="0">
                <a:highlight>
                  <a:srgbClr val="FFFF00"/>
                </a:highlight>
              </a:rPr>
              <a:t>The hardest species to maintain appear to be the ones with the most specific needs.</a:t>
            </a:r>
          </a:p>
        </p:txBody>
      </p:sp>
      <p:graphicFrame>
        <p:nvGraphicFramePr>
          <p:cNvPr id="16" name="Chart 15">
            <a:extLst>
              <a:ext uri="{FF2B5EF4-FFF2-40B4-BE49-F238E27FC236}">
                <a16:creationId xmlns:a16="http://schemas.microsoft.com/office/drawing/2014/main" id="{EE2095CF-2561-1881-55B6-CE1E6E881FFB}"/>
              </a:ext>
            </a:extLst>
          </p:cNvPr>
          <p:cNvGraphicFramePr/>
          <p:nvPr>
            <p:extLst>
              <p:ext uri="{D42A27DB-BD31-4B8C-83A1-F6EECF244321}">
                <p14:modId xmlns:p14="http://schemas.microsoft.com/office/powerpoint/2010/main" val="1804223800"/>
              </p:ext>
            </p:extLst>
          </p:nvPr>
        </p:nvGraphicFramePr>
        <p:xfrm>
          <a:off x="4007080" y="1457702"/>
          <a:ext cx="4450181" cy="228346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Chart 18">
            <a:extLst>
              <a:ext uri="{FF2B5EF4-FFF2-40B4-BE49-F238E27FC236}">
                <a16:creationId xmlns:a16="http://schemas.microsoft.com/office/drawing/2014/main" id="{F372A008-F8FF-EE01-F663-4C60651DA411}"/>
              </a:ext>
            </a:extLst>
          </p:cNvPr>
          <p:cNvGraphicFramePr/>
          <p:nvPr>
            <p:extLst>
              <p:ext uri="{D42A27DB-BD31-4B8C-83A1-F6EECF244321}">
                <p14:modId xmlns:p14="http://schemas.microsoft.com/office/powerpoint/2010/main" val="4247033834"/>
              </p:ext>
            </p:extLst>
          </p:nvPr>
        </p:nvGraphicFramePr>
        <p:xfrm>
          <a:off x="4185499" y="3787320"/>
          <a:ext cx="4093341" cy="2862322"/>
        </p:xfrm>
        <a:graphic>
          <a:graphicData uri="http://schemas.openxmlformats.org/drawingml/2006/chart">
            <c:chart xmlns:c="http://schemas.openxmlformats.org/drawingml/2006/chart" xmlns:r="http://schemas.openxmlformats.org/officeDocument/2006/relationships" r:id="rId5"/>
          </a:graphicData>
        </a:graphic>
      </p:graphicFrame>
      <p:pic>
        <p:nvPicPr>
          <p:cNvPr id="21" name="Picture 20">
            <a:extLst>
              <a:ext uri="{FF2B5EF4-FFF2-40B4-BE49-F238E27FC236}">
                <a16:creationId xmlns:a16="http://schemas.microsoft.com/office/drawing/2014/main" id="{6AC7960E-4CAE-7128-290B-D0AFE419410D}"/>
              </a:ext>
            </a:extLst>
          </p:cNvPr>
          <p:cNvPicPr>
            <a:picLocks noChangeAspect="1"/>
          </p:cNvPicPr>
          <p:nvPr/>
        </p:nvPicPr>
        <p:blipFill>
          <a:blip r:embed="rId6"/>
          <a:stretch>
            <a:fillRect/>
          </a:stretch>
        </p:blipFill>
        <p:spPr>
          <a:xfrm>
            <a:off x="7150608" y="1961566"/>
            <a:ext cx="4742915" cy="1275735"/>
          </a:xfrm>
          <a:prstGeom prst="rect">
            <a:avLst/>
          </a:prstGeom>
        </p:spPr>
      </p:pic>
      <p:sp>
        <p:nvSpPr>
          <p:cNvPr id="2" name="TextBox 1">
            <a:extLst>
              <a:ext uri="{FF2B5EF4-FFF2-40B4-BE49-F238E27FC236}">
                <a16:creationId xmlns:a16="http://schemas.microsoft.com/office/drawing/2014/main" id="{308DC64F-DEE6-680D-FC67-6044427A0350}"/>
              </a:ext>
            </a:extLst>
          </p:cNvPr>
          <p:cNvSpPr txBox="1"/>
          <p:nvPr/>
        </p:nvSpPr>
        <p:spPr>
          <a:xfrm>
            <a:off x="8525429" y="1386468"/>
            <a:ext cx="3315997" cy="646331"/>
          </a:xfrm>
          <a:prstGeom prst="rect">
            <a:avLst/>
          </a:prstGeom>
          <a:noFill/>
        </p:spPr>
        <p:txBody>
          <a:bodyPr wrap="square" rtlCol="0">
            <a:spAutoFit/>
          </a:bodyPr>
          <a:lstStyle/>
          <a:p>
            <a:r>
              <a:rPr lang="en-GB" dirty="0"/>
              <a:t>What part of the reptile community are they.</a:t>
            </a:r>
          </a:p>
        </p:txBody>
      </p:sp>
      <p:sp>
        <p:nvSpPr>
          <p:cNvPr id="3" name="Arrow: Down 2">
            <a:extLst>
              <a:ext uri="{FF2B5EF4-FFF2-40B4-BE49-F238E27FC236}">
                <a16:creationId xmlns:a16="http://schemas.microsoft.com/office/drawing/2014/main" id="{9BBEC5BB-37F7-7462-4121-31697CCAEAB2}"/>
              </a:ext>
            </a:extLst>
          </p:cNvPr>
          <p:cNvSpPr/>
          <p:nvPr/>
        </p:nvSpPr>
        <p:spPr>
          <a:xfrm>
            <a:off x="10963564" y="1524000"/>
            <a:ext cx="387927" cy="4064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83664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E924E5F7-F1E4-F09A-DAE2-D5A91A857C90}"/>
            </a:ext>
          </a:extLst>
        </p:cNvPr>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17B5E2B7-CA00-672B-B7E2-ED47204FD061}"/>
              </a:ext>
            </a:extLst>
          </p:cNvPr>
          <p:cNvGraphicFramePr>
            <a:graphicFrameLocks noGrp="1"/>
          </p:cNvGraphicFramePr>
          <p:nvPr>
            <p:ph idx="1"/>
            <p:extLst>
              <p:ext uri="{D42A27DB-BD31-4B8C-83A1-F6EECF244321}">
                <p14:modId xmlns:p14="http://schemas.microsoft.com/office/powerpoint/2010/main" val="3810521089"/>
              </p:ext>
            </p:extLst>
          </p:nvPr>
        </p:nvGraphicFramePr>
        <p:xfrm>
          <a:off x="0" y="1401451"/>
          <a:ext cx="4538036" cy="2786713"/>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FF99AE92-F73B-D502-1498-16D207C4A2AE}"/>
              </a:ext>
            </a:extLst>
          </p:cNvPr>
          <p:cNvSpPr txBox="1"/>
          <p:nvPr/>
        </p:nvSpPr>
        <p:spPr>
          <a:xfrm>
            <a:off x="173736" y="246888"/>
            <a:ext cx="10917936" cy="1477328"/>
          </a:xfrm>
          <a:prstGeom prst="rect">
            <a:avLst/>
          </a:prstGeom>
          <a:noFill/>
        </p:spPr>
        <p:txBody>
          <a:bodyPr wrap="square" rtlCol="0">
            <a:spAutoFit/>
          </a:bodyPr>
          <a:lstStyle/>
          <a:p>
            <a:r>
              <a:rPr lang="en-GB" b="1" dirty="0"/>
              <a:t>Which is most likely to be rehomed?</a:t>
            </a:r>
          </a:p>
          <a:p>
            <a:endParaRPr lang="en-GB" b="1" dirty="0"/>
          </a:p>
          <a:p>
            <a:r>
              <a:rPr lang="en-GB" dirty="0"/>
              <a:t>Next, I asked participants which reptile or amphibian they would most likely rehome (buy from a rehoming centre). The following slides will examine the reasons why. The results are as follows: -</a:t>
            </a:r>
          </a:p>
          <a:p>
            <a:endParaRPr lang="en-GB" dirty="0"/>
          </a:p>
        </p:txBody>
      </p:sp>
      <p:graphicFrame>
        <p:nvGraphicFramePr>
          <p:cNvPr id="12" name="Chart 11">
            <a:extLst>
              <a:ext uri="{FF2B5EF4-FFF2-40B4-BE49-F238E27FC236}">
                <a16:creationId xmlns:a16="http://schemas.microsoft.com/office/drawing/2014/main" id="{6B03CACB-EE81-C80D-E221-C2C24EC9288A}"/>
              </a:ext>
            </a:extLst>
          </p:cNvPr>
          <p:cNvGraphicFramePr/>
          <p:nvPr>
            <p:extLst>
              <p:ext uri="{D42A27DB-BD31-4B8C-83A1-F6EECF244321}">
                <p14:modId xmlns:p14="http://schemas.microsoft.com/office/powerpoint/2010/main" val="4183723801"/>
              </p:ext>
            </p:extLst>
          </p:nvPr>
        </p:nvGraphicFramePr>
        <p:xfrm>
          <a:off x="74337" y="3972198"/>
          <a:ext cx="4389361" cy="2786713"/>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8E5BF9AB-746A-7F6F-1FEE-2C3197AFF13F}"/>
              </a:ext>
            </a:extLst>
          </p:cNvPr>
          <p:cNvSpPr txBox="1"/>
          <p:nvPr/>
        </p:nvSpPr>
        <p:spPr>
          <a:xfrm>
            <a:off x="8827008" y="1401451"/>
            <a:ext cx="3191256" cy="2862322"/>
          </a:xfrm>
          <a:prstGeom prst="rect">
            <a:avLst/>
          </a:prstGeom>
          <a:solidFill>
            <a:srgbClr val="FFFF00"/>
          </a:solidFill>
        </p:spPr>
        <p:txBody>
          <a:bodyPr wrap="square" rtlCol="0">
            <a:spAutoFit/>
          </a:bodyPr>
          <a:lstStyle/>
          <a:p>
            <a:pPr algn="ctr"/>
            <a:r>
              <a:rPr lang="en-GB" sz="1500" dirty="0">
                <a:highlight>
                  <a:srgbClr val="FFFF00"/>
                </a:highlight>
              </a:rPr>
              <a:t>Again, I have taken the results at face value, but it appears that some participants interpreted “rehoming” as getting rid of an animal rather than buying one.</a:t>
            </a:r>
          </a:p>
          <a:p>
            <a:pPr algn="ctr"/>
            <a:r>
              <a:rPr lang="en-GB" sz="1500" dirty="0">
                <a:highlight>
                  <a:srgbClr val="FFFF00"/>
                </a:highlight>
              </a:rPr>
              <a:t>From these results I can see the bearded dragon and the axolotl are most likely to be rehomed, and the green iguana and the cane toad are least likely to be rehomed. This infers that the larger species are less likely to be rehomed than smaller ones.</a:t>
            </a:r>
          </a:p>
        </p:txBody>
      </p:sp>
      <p:graphicFrame>
        <p:nvGraphicFramePr>
          <p:cNvPr id="16" name="Chart 15">
            <a:extLst>
              <a:ext uri="{FF2B5EF4-FFF2-40B4-BE49-F238E27FC236}">
                <a16:creationId xmlns:a16="http://schemas.microsoft.com/office/drawing/2014/main" id="{3FBA44D1-D4C7-40E3-F9FA-B63386F8BB51}"/>
              </a:ext>
            </a:extLst>
          </p:cNvPr>
          <p:cNvGraphicFramePr/>
          <p:nvPr>
            <p:extLst>
              <p:ext uri="{D42A27DB-BD31-4B8C-83A1-F6EECF244321}">
                <p14:modId xmlns:p14="http://schemas.microsoft.com/office/powerpoint/2010/main" val="493960757"/>
              </p:ext>
            </p:extLst>
          </p:nvPr>
        </p:nvGraphicFramePr>
        <p:xfrm>
          <a:off x="4306596" y="1409799"/>
          <a:ext cx="4416815" cy="277836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0E8DB6BF-B901-A465-EA9E-D31F4E4FF8FC}"/>
              </a:ext>
            </a:extLst>
          </p:cNvPr>
          <p:cNvGraphicFramePr/>
          <p:nvPr>
            <p:extLst>
              <p:ext uri="{D42A27DB-BD31-4B8C-83A1-F6EECF244321}">
                <p14:modId xmlns:p14="http://schemas.microsoft.com/office/powerpoint/2010/main" val="473038026"/>
              </p:ext>
            </p:extLst>
          </p:nvPr>
        </p:nvGraphicFramePr>
        <p:xfrm>
          <a:off x="4306596" y="3992359"/>
          <a:ext cx="4416815" cy="2778365"/>
        </p:xfrm>
        <a:graphic>
          <a:graphicData uri="http://schemas.openxmlformats.org/drawingml/2006/chart">
            <c:chart xmlns:c="http://schemas.openxmlformats.org/drawingml/2006/chart" xmlns:r="http://schemas.openxmlformats.org/officeDocument/2006/relationships" r:id="rId5"/>
          </a:graphicData>
        </a:graphic>
      </p:graphicFrame>
      <p:pic>
        <p:nvPicPr>
          <p:cNvPr id="10" name="Picture 9">
            <a:extLst>
              <a:ext uri="{FF2B5EF4-FFF2-40B4-BE49-F238E27FC236}">
                <a16:creationId xmlns:a16="http://schemas.microsoft.com/office/drawing/2014/main" id="{C80BE6E6-27A3-B107-08F9-E06F294A52E0}"/>
              </a:ext>
            </a:extLst>
          </p:cNvPr>
          <p:cNvPicPr>
            <a:picLocks noChangeAspect="1"/>
          </p:cNvPicPr>
          <p:nvPr/>
        </p:nvPicPr>
        <p:blipFill>
          <a:blip r:embed="rId6"/>
          <a:stretch>
            <a:fillRect/>
          </a:stretch>
        </p:blipFill>
        <p:spPr>
          <a:xfrm>
            <a:off x="8827008" y="4263773"/>
            <a:ext cx="3203894" cy="2394281"/>
          </a:xfrm>
          <a:prstGeom prst="rect">
            <a:avLst/>
          </a:prstGeom>
        </p:spPr>
      </p:pic>
    </p:spTree>
    <p:extLst>
      <p:ext uri="{BB962C8B-B14F-4D97-AF65-F5344CB8AC3E}">
        <p14:creationId xmlns:p14="http://schemas.microsoft.com/office/powerpoint/2010/main" val="315090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4BAA95F2-76A2-ED4A-125E-03765E56A1CF}"/>
            </a:ext>
          </a:extLst>
        </p:cNvPr>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57C75654-D6BC-9D65-7BE7-CE0D9AF494B2}"/>
              </a:ext>
            </a:extLst>
          </p:cNvPr>
          <p:cNvGraphicFramePr>
            <a:graphicFrameLocks noGrp="1"/>
          </p:cNvGraphicFramePr>
          <p:nvPr>
            <p:ph idx="1"/>
          </p:nvPr>
        </p:nvGraphicFramePr>
        <p:xfrm>
          <a:off x="0" y="1401451"/>
          <a:ext cx="4538036" cy="2786713"/>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BA388D00-E50C-950B-4200-430FB9D7C625}"/>
              </a:ext>
            </a:extLst>
          </p:cNvPr>
          <p:cNvSpPr txBox="1"/>
          <p:nvPr/>
        </p:nvSpPr>
        <p:spPr>
          <a:xfrm>
            <a:off x="173736" y="246888"/>
            <a:ext cx="10917936" cy="1477328"/>
          </a:xfrm>
          <a:prstGeom prst="rect">
            <a:avLst/>
          </a:prstGeom>
          <a:noFill/>
        </p:spPr>
        <p:txBody>
          <a:bodyPr wrap="square" rtlCol="0">
            <a:spAutoFit/>
          </a:bodyPr>
          <a:lstStyle/>
          <a:p>
            <a:r>
              <a:rPr lang="en-GB" b="1" dirty="0"/>
              <a:t>Which habitat is hardest to recreate?</a:t>
            </a:r>
          </a:p>
          <a:p>
            <a:endParaRPr lang="en-GB" b="1" dirty="0"/>
          </a:p>
          <a:p>
            <a:r>
              <a:rPr lang="en-GB" dirty="0"/>
              <a:t>Next, I asked participants which habitat they felt would be the hardest or easiest to recreate. The results are as follows: -</a:t>
            </a:r>
          </a:p>
          <a:p>
            <a:endParaRPr lang="en-GB" dirty="0"/>
          </a:p>
        </p:txBody>
      </p:sp>
      <p:graphicFrame>
        <p:nvGraphicFramePr>
          <p:cNvPr id="12" name="Chart 11">
            <a:extLst>
              <a:ext uri="{FF2B5EF4-FFF2-40B4-BE49-F238E27FC236}">
                <a16:creationId xmlns:a16="http://schemas.microsoft.com/office/drawing/2014/main" id="{67054BAD-E7DE-60AE-DB83-C72452D04B26}"/>
              </a:ext>
            </a:extLst>
          </p:cNvPr>
          <p:cNvGraphicFramePr/>
          <p:nvPr/>
        </p:nvGraphicFramePr>
        <p:xfrm>
          <a:off x="74337" y="3972198"/>
          <a:ext cx="4389361" cy="2786713"/>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73A47305-6BCA-0C89-1261-99BCC0E9BAA0}"/>
              </a:ext>
            </a:extLst>
          </p:cNvPr>
          <p:cNvSpPr txBox="1"/>
          <p:nvPr/>
        </p:nvSpPr>
        <p:spPr>
          <a:xfrm>
            <a:off x="8413144" y="2079372"/>
            <a:ext cx="3191256" cy="3785652"/>
          </a:xfrm>
          <a:prstGeom prst="rect">
            <a:avLst/>
          </a:prstGeom>
          <a:solidFill>
            <a:srgbClr val="FFFF00"/>
          </a:solidFill>
        </p:spPr>
        <p:txBody>
          <a:bodyPr wrap="square" rtlCol="0">
            <a:spAutoFit/>
          </a:bodyPr>
          <a:lstStyle/>
          <a:p>
            <a:pPr algn="ctr"/>
            <a:r>
              <a:rPr lang="en-GB" sz="1500" dirty="0">
                <a:highlight>
                  <a:srgbClr val="FFFF00"/>
                </a:highlight>
              </a:rPr>
              <a:t>Following the results we can see that participants feel that environments that include bodies of water, such as semi-aquatic or fully aquatic, are more difficult to recreate in captivity.</a:t>
            </a:r>
          </a:p>
          <a:p>
            <a:pPr algn="ctr"/>
            <a:r>
              <a:rPr lang="en-GB" sz="1500" dirty="0">
                <a:highlight>
                  <a:srgbClr val="FFFF00"/>
                </a:highlight>
              </a:rPr>
              <a:t>On the other hand, many participants think that arboreal and forest habitats are easier to recreate in captivity, although still with a large percentage of participants finding them hard to recreate.</a:t>
            </a:r>
          </a:p>
          <a:p>
            <a:pPr algn="ctr"/>
            <a:r>
              <a:rPr lang="en-GB" sz="1500" dirty="0">
                <a:highlight>
                  <a:srgbClr val="FFFF00"/>
                </a:highlight>
              </a:rPr>
              <a:t> It could be argued that arid environments are the easiest to recreate at home, with the lowest number of votes for the hard or very hard category. </a:t>
            </a:r>
          </a:p>
        </p:txBody>
      </p:sp>
      <p:graphicFrame>
        <p:nvGraphicFramePr>
          <p:cNvPr id="16" name="Chart 15">
            <a:extLst>
              <a:ext uri="{FF2B5EF4-FFF2-40B4-BE49-F238E27FC236}">
                <a16:creationId xmlns:a16="http://schemas.microsoft.com/office/drawing/2014/main" id="{60993CC4-F702-1F23-42C5-B7F07F27C5AB}"/>
              </a:ext>
            </a:extLst>
          </p:cNvPr>
          <p:cNvGraphicFramePr/>
          <p:nvPr/>
        </p:nvGraphicFramePr>
        <p:xfrm>
          <a:off x="4306596" y="1409799"/>
          <a:ext cx="4416815" cy="277836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81F1521C-6548-D1A3-DB7E-E5457A29BDF2}"/>
              </a:ext>
            </a:extLst>
          </p:cNvPr>
          <p:cNvGraphicFramePr/>
          <p:nvPr/>
        </p:nvGraphicFramePr>
        <p:xfrm>
          <a:off x="4306596" y="4144563"/>
          <a:ext cx="4416815" cy="2778365"/>
        </p:xfrm>
        <a:graphic>
          <a:graphicData uri="http://schemas.openxmlformats.org/drawingml/2006/chart">
            <c:chart xmlns:c="http://schemas.openxmlformats.org/drawingml/2006/chart" xmlns:r="http://schemas.openxmlformats.org/officeDocument/2006/relationships" r:id="rId5"/>
          </a:graphicData>
        </a:graphic>
      </p:graphicFrame>
      <p:pic>
        <p:nvPicPr>
          <p:cNvPr id="5" name="Picture 4">
            <a:extLst>
              <a:ext uri="{FF2B5EF4-FFF2-40B4-BE49-F238E27FC236}">
                <a16:creationId xmlns:a16="http://schemas.microsoft.com/office/drawing/2014/main" id="{09FAE632-287F-FEB8-D44E-F64D3BDD2042}"/>
              </a:ext>
            </a:extLst>
          </p:cNvPr>
          <p:cNvPicPr>
            <a:picLocks noChangeAspect="1"/>
          </p:cNvPicPr>
          <p:nvPr/>
        </p:nvPicPr>
        <p:blipFill>
          <a:blip r:embed="rId6"/>
          <a:stretch>
            <a:fillRect/>
          </a:stretch>
        </p:blipFill>
        <p:spPr>
          <a:xfrm>
            <a:off x="357150" y="2090748"/>
            <a:ext cx="7459116" cy="3762900"/>
          </a:xfrm>
          <a:prstGeom prst="rect">
            <a:avLst/>
          </a:prstGeom>
        </p:spPr>
      </p:pic>
    </p:spTree>
    <p:extLst>
      <p:ext uri="{BB962C8B-B14F-4D97-AF65-F5344CB8AC3E}">
        <p14:creationId xmlns:p14="http://schemas.microsoft.com/office/powerpoint/2010/main" val="800722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9F64467C-A09C-8B67-3564-DE9AE17D0E6F}"/>
            </a:ext>
          </a:extLst>
        </p:cNvPr>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ED058A4F-6857-A20A-621A-BE11DD180FAB}"/>
              </a:ext>
            </a:extLst>
          </p:cNvPr>
          <p:cNvGraphicFramePr>
            <a:graphicFrameLocks noGrp="1"/>
          </p:cNvGraphicFramePr>
          <p:nvPr>
            <p:ph idx="1"/>
          </p:nvPr>
        </p:nvGraphicFramePr>
        <p:xfrm>
          <a:off x="0" y="1401451"/>
          <a:ext cx="4538036" cy="2786713"/>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EEE87195-37FC-9323-B9BC-7885BEBE5910}"/>
              </a:ext>
            </a:extLst>
          </p:cNvPr>
          <p:cNvSpPr txBox="1"/>
          <p:nvPr/>
        </p:nvSpPr>
        <p:spPr>
          <a:xfrm>
            <a:off x="173736" y="246888"/>
            <a:ext cx="10917936" cy="1477328"/>
          </a:xfrm>
          <a:prstGeom prst="rect">
            <a:avLst/>
          </a:prstGeom>
          <a:noFill/>
        </p:spPr>
        <p:txBody>
          <a:bodyPr wrap="square" rtlCol="0">
            <a:spAutoFit/>
          </a:bodyPr>
          <a:lstStyle/>
          <a:p>
            <a:r>
              <a:rPr lang="en-GB" b="1" dirty="0"/>
              <a:t>What are the barriers to rehoming?</a:t>
            </a:r>
          </a:p>
          <a:p>
            <a:endParaRPr lang="en-GB" b="1" dirty="0"/>
          </a:p>
          <a:p>
            <a:r>
              <a:rPr lang="en-GB" dirty="0"/>
              <a:t>Finally, I asked participants whether they would prefer to rehome an expensive species, with easier and cheaper care, or a less expensive species with more difficult and costly care. The results are as follows: -</a:t>
            </a:r>
          </a:p>
          <a:p>
            <a:endParaRPr lang="en-GB" dirty="0"/>
          </a:p>
        </p:txBody>
      </p:sp>
      <p:graphicFrame>
        <p:nvGraphicFramePr>
          <p:cNvPr id="12" name="Chart 11">
            <a:extLst>
              <a:ext uri="{FF2B5EF4-FFF2-40B4-BE49-F238E27FC236}">
                <a16:creationId xmlns:a16="http://schemas.microsoft.com/office/drawing/2014/main" id="{9103BA3B-D265-51E2-46BC-9F9775B46439}"/>
              </a:ext>
            </a:extLst>
          </p:cNvPr>
          <p:cNvGraphicFramePr/>
          <p:nvPr>
            <p:extLst>
              <p:ext uri="{D42A27DB-BD31-4B8C-83A1-F6EECF244321}">
                <p14:modId xmlns:p14="http://schemas.microsoft.com/office/powerpoint/2010/main" val="2849447188"/>
              </p:ext>
            </p:extLst>
          </p:nvPr>
        </p:nvGraphicFramePr>
        <p:xfrm>
          <a:off x="-1937343" y="6299260"/>
          <a:ext cx="986367" cy="1117480"/>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30B6A4FC-DBDF-B98B-5483-BAC768949A6C}"/>
              </a:ext>
            </a:extLst>
          </p:cNvPr>
          <p:cNvSpPr txBox="1"/>
          <p:nvPr/>
        </p:nvSpPr>
        <p:spPr>
          <a:xfrm>
            <a:off x="8348490" y="1677111"/>
            <a:ext cx="3191256" cy="2169825"/>
          </a:xfrm>
          <a:prstGeom prst="rect">
            <a:avLst/>
          </a:prstGeom>
          <a:solidFill>
            <a:srgbClr val="FFFF00"/>
          </a:solidFill>
        </p:spPr>
        <p:txBody>
          <a:bodyPr wrap="square" rtlCol="0">
            <a:spAutoFit/>
          </a:bodyPr>
          <a:lstStyle/>
          <a:p>
            <a:pPr algn="ctr"/>
            <a:r>
              <a:rPr lang="en-GB" sz="1500" dirty="0">
                <a:highlight>
                  <a:srgbClr val="FFFF00"/>
                </a:highlight>
              </a:rPr>
              <a:t>Most participants felt that they would prefer to rehome a more expensive species which requires lower ongoing cost than a less expensive/more care cost species.</a:t>
            </a:r>
          </a:p>
          <a:p>
            <a:pPr algn="ctr"/>
            <a:r>
              <a:rPr lang="en-GB" sz="1500" dirty="0">
                <a:highlight>
                  <a:srgbClr val="FFFF00"/>
                </a:highlight>
              </a:rPr>
              <a:t>This suggests that people are more concerned about the ongoing cost of care over the initial costs of purchasing the animal.</a:t>
            </a:r>
          </a:p>
        </p:txBody>
      </p:sp>
      <p:graphicFrame>
        <p:nvGraphicFramePr>
          <p:cNvPr id="16" name="Chart 15">
            <a:extLst>
              <a:ext uri="{FF2B5EF4-FFF2-40B4-BE49-F238E27FC236}">
                <a16:creationId xmlns:a16="http://schemas.microsoft.com/office/drawing/2014/main" id="{EA0BC92A-FEE9-CC7F-2B78-96E76E41D094}"/>
              </a:ext>
            </a:extLst>
          </p:cNvPr>
          <p:cNvGraphicFramePr/>
          <p:nvPr>
            <p:extLst>
              <p:ext uri="{D42A27DB-BD31-4B8C-83A1-F6EECF244321}">
                <p14:modId xmlns:p14="http://schemas.microsoft.com/office/powerpoint/2010/main" val="3608773592"/>
              </p:ext>
            </p:extLst>
          </p:nvPr>
        </p:nvGraphicFramePr>
        <p:xfrm>
          <a:off x="4605229" y="1366198"/>
          <a:ext cx="4416815" cy="2778365"/>
        </p:xfrm>
        <a:graphic>
          <a:graphicData uri="http://schemas.openxmlformats.org/drawingml/2006/chart">
            <c:chart xmlns:c="http://schemas.openxmlformats.org/drawingml/2006/chart" xmlns:r="http://schemas.openxmlformats.org/officeDocument/2006/relationships" r:id="rId4"/>
          </a:graphicData>
        </a:graphic>
      </p:graphicFrame>
      <p:pic>
        <p:nvPicPr>
          <p:cNvPr id="6" name="Picture 5">
            <a:extLst>
              <a:ext uri="{FF2B5EF4-FFF2-40B4-BE49-F238E27FC236}">
                <a16:creationId xmlns:a16="http://schemas.microsoft.com/office/drawing/2014/main" id="{E73C6C5B-92C4-683B-9EE9-02644CB82BCE}"/>
              </a:ext>
            </a:extLst>
          </p:cNvPr>
          <p:cNvPicPr>
            <a:picLocks noChangeAspect="1"/>
          </p:cNvPicPr>
          <p:nvPr/>
        </p:nvPicPr>
        <p:blipFill>
          <a:blip r:embed="rId5"/>
          <a:stretch>
            <a:fillRect/>
          </a:stretch>
        </p:blipFill>
        <p:spPr>
          <a:xfrm>
            <a:off x="315267" y="1700155"/>
            <a:ext cx="7338699" cy="2123739"/>
          </a:xfrm>
          <a:prstGeom prst="rect">
            <a:avLst/>
          </a:prstGeom>
        </p:spPr>
      </p:pic>
      <p:sp>
        <p:nvSpPr>
          <p:cNvPr id="11" name="TextBox 10">
            <a:extLst>
              <a:ext uri="{FF2B5EF4-FFF2-40B4-BE49-F238E27FC236}">
                <a16:creationId xmlns:a16="http://schemas.microsoft.com/office/drawing/2014/main" id="{1CC007CA-84F4-1821-D75C-257C31CAF145}"/>
              </a:ext>
            </a:extLst>
          </p:cNvPr>
          <p:cNvSpPr txBox="1"/>
          <p:nvPr/>
        </p:nvSpPr>
        <p:spPr>
          <a:xfrm>
            <a:off x="315267" y="4188164"/>
            <a:ext cx="11229234" cy="2031325"/>
          </a:xfrm>
          <a:prstGeom prst="rect">
            <a:avLst/>
          </a:prstGeom>
          <a:solidFill>
            <a:srgbClr val="FFFF00"/>
          </a:solidFill>
        </p:spPr>
        <p:txBody>
          <a:bodyPr wrap="square" rtlCol="0">
            <a:spAutoFit/>
          </a:bodyPr>
          <a:lstStyle/>
          <a:p>
            <a:r>
              <a:rPr lang="en-GB" b="1" dirty="0"/>
              <a:t>Individual comments: -</a:t>
            </a:r>
          </a:p>
          <a:p>
            <a:endParaRPr lang="en-GB" dirty="0">
              <a:highlight>
                <a:srgbClr val="FFFF00"/>
              </a:highlight>
            </a:endParaRPr>
          </a:p>
          <a:p>
            <a:r>
              <a:rPr lang="en-GB" dirty="0">
                <a:highlight>
                  <a:srgbClr val="FFFF00"/>
                </a:highlight>
              </a:rPr>
              <a:t>A lot of the participants mention the cost of keeping the animal is a huge factor when deciding to rehome. Some mention the costs of electricity; others worry about the complexity of care. A small number worry about the animals becoming larger than expected or simply becoming bored of looking after them. Some people mention changes in life circumstances such as having to move house, losing a job or ill health.  Overall, most people mentioned cost of living and lack of experience.</a:t>
            </a:r>
          </a:p>
        </p:txBody>
      </p:sp>
      <p:sp>
        <p:nvSpPr>
          <p:cNvPr id="2" name="TextBox 1">
            <a:extLst>
              <a:ext uri="{FF2B5EF4-FFF2-40B4-BE49-F238E27FC236}">
                <a16:creationId xmlns:a16="http://schemas.microsoft.com/office/drawing/2014/main" id="{1C273FE6-DC07-86A6-7614-BAB88402B84F}"/>
              </a:ext>
            </a:extLst>
          </p:cNvPr>
          <p:cNvSpPr txBox="1"/>
          <p:nvPr/>
        </p:nvSpPr>
        <p:spPr>
          <a:xfrm>
            <a:off x="2017336" y="1677111"/>
            <a:ext cx="3101419" cy="646331"/>
          </a:xfrm>
          <a:prstGeom prst="rect">
            <a:avLst/>
          </a:prstGeom>
          <a:noFill/>
        </p:spPr>
        <p:txBody>
          <a:bodyPr wrap="square" rtlCol="0">
            <a:spAutoFit/>
          </a:bodyPr>
          <a:lstStyle/>
          <a:p>
            <a:r>
              <a:rPr lang="en-GB" dirty="0"/>
              <a:t>What reptile respondents would prefer</a:t>
            </a:r>
          </a:p>
        </p:txBody>
      </p:sp>
      <p:sp>
        <p:nvSpPr>
          <p:cNvPr id="3" name="TextBox 2">
            <a:extLst>
              <a:ext uri="{FF2B5EF4-FFF2-40B4-BE49-F238E27FC236}">
                <a16:creationId xmlns:a16="http://schemas.microsoft.com/office/drawing/2014/main" id="{8B31B66F-0BCB-1920-029F-F8A139F5C477}"/>
              </a:ext>
            </a:extLst>
          </p:cNvPr>
          <p:cNvSpPr txBox="1"/>
          <p:nvPr/>
        </p:nvSpPr>
        <p:spPr>
          <a:xfrm>
            <a:off x="6608189" y="2794807"/>
            <a:ext cx="725993" cy="369332"/>
          </a:xfrm>
          <a:prstGeom prst="rect">
            <a:avLst/>
          </a:prstGeom>
          <a:noFill/>
        </p:spPr>
        <p:txBody>
          <a:bodyPr wrap="square" rtlCol="0">
            <a:spAutoFit/>
          </a:bodyPr>
          <a:lstStyle/>
          <a:p>
            <a:r>
              <a:rPr lang="en-GB" dirty="0"/>
              <a:t>71%</a:t>
            </a:r>
          </a:p>
        </p:txBody>
      </p:sp>
      <p:sp>
        <p:nvSpPr>
          <p:cNvPr id="5" name="TextBox 4">
            <a:extLst>
              <a:ext uri="{FF2B5EF4-FFF2-40B4-BE49-F238E27FC236}">
                <a16:creationId xmlns:a16="http://schemas.microsoft.com/office/drawing/2014/main" id="{76AD735C-755D-D66A-B579-84DECA11E209}"/>
              </a:ext>
            </a:extLst>
          </p:cNvPr>
          <p:cNvSpPr txBox="1"/>
          <p:nvPr/>
        </p:nvSpPr>
        <p:spPr>
          <a:xfrm>
            <a:off x="5831921" y="2323442"/>
            <a:ext cx="725992" cy="369332"/>
          </a:xfrm>
          <a:prstGeom prst="rect">
            <a:avLst/>
          </a:prstGeom>
          <a:noFill/>
        </p:spPr>
        <p:txBody>
          <a:bodyPr wrap="square" rtlCol="0">
            <a:spAutoFit/>
          </a:bodyPr>
          <a:lstStyle/>
          <a:p>
            <a:r>
              <a:rPr lang="en-GB" dirty="0"/>
              <a:t>29%</a:t>
            </a:r>
          </a:p>
        </p:txBody>
      </p:sp>
    </p:spTree>
    <p:extLst>
      <p:ext uri="{BB962C8B-B14F-4D97-AF65-F5344CB8AC3E}">
        <p14:creationId xmlns:p14="http://schemas.microsoft.com/office/powerpoint/2010/main" val="686725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764</TotalTime>
  <Words>1615</Words>
  <Application>Microsoft Office PowerPoint</Application>
  <PresentationFormat>Widescreen</PresentationFormat>
  <Paragraphs>141</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Aptos</vt:lpstr>
      <vt:lpstr>Aptos Display</vt:lpstr>
      <vt:lpstr>Arial</vt:lpstr>
      <vt:lpstr>Office Theme</vt:lpstr>
      <vt:lpstr>Rehoming probability of reptiles and amphibians based on needs</vt:lpstr>
      <vt:lpstr>Secondary findings from NCRW website</vt:lpstr>
      <vt:lpstr>Hypothesis</vt:lpstr>
      <vt:lpstr>Method</vt:lpstr>
      <vt:lpstr>Results</vt:lpstr>
      <vt:lpstr>PowerPoint Presentation</vt:lpstr>
      <vt:lpstr>PowerPoint Presentation</vt:lpstr>
      <vt:lpstr>PowerPoint Presentation</vt:lpstr>
      <vt:lpstr>PowerPoint Presentation</vt:lpstr>
      <vt:lpstr>Evaluating Qualitative Responses i.e. </vt:lpstr>
      <vt:lpstr>PowerPoint Presentation</vt:lpstr>
      <vt:lpstr>Questionnaire summary (raw data)</vt:lpstr>
      <vt:lpstr>Questionnaire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Julie Hammond</dc:creator>
  <cp:lastModifiedBy>Jake Weeks</cp:lastModifiedBy>
  <cp:revision>23</cp:revision>
  <cp:lastPrinted>2026-09-03T19:35:37Z</cp:lastPrinted>
  <dcterms:created xsi:type="dcterms:W3CDTF">2026-09-03T08:58:20Z</dcterms:created>
  <dcterms:modified xsi:type="dcterms:W3CDTF">2026-09-10T13:50:03Z</dcterms:modified>
</cp:coreProperties>
</file>