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5" r:id="rId4"/>
    <p:sldId id="264" r:id="rId5"/>
    <p:sldId id="266" r:id="rId6"/>
    <p:sldId id="260" r:id="rId7"/>
    <p:sldId id="261" r:id="rId8"/>
    <p:sldId id="267" r:id="rId9"/>
    <p:sldId id="268" r:id="rId10"/>
    <p:sldId id="269" r:id="rId11"/>
    <p:sldId id="270" r:id="rId12"/>
    <p:sldId id="271" r:id="rId13"/>
    <p:sldId id="273" r:id="rId14"/>
    <p:sldId id="257" r:id="rId15"/>
    <p:sldId id="26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108" d="100"/>
          <a:sy n="108" d="100"/>
        </p:scale>
        <p:origin x="34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https://d.docs.live.net/978F36BD167D1279/Book.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amount of different animals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Sheet1!$A$2:$A$20</c:f>
              <c:strCache>
                <c:ptCount val="19"/>
                <c:pt idx="0">
                  <c:v>large yellow underwing</c:v>
                </c:pt>
                <c:pt idx="1">
                  <c:v>Common toad</c:v>
                </c:pt>
                <c:pt idx="2">
                  <c:v>Tadpoles</c:v>
                </c:pt>
                <c:pt idx="3">
                  <c:v>Field Grasshopper</c:v>
                </c:pt>
                <c:pt idx="4">
                  <c:v>Bumble bee</c:v>
                </c:pt>
                <c:pt idx="5">
                  <c:v>Woodlouse spider</c:v>
                </c:pt>
                <c:pt idx="6">
                  <c:v>Common frog</c:v>
                </c:pt>
                <c:pt idx="7">
                  <c:v>Emperor dragon fly </c:v>
                </c:pt>
                <c:pt idx="8">
                  <c:v>Great pond snail</c:v>
                </c:pt>
                <c:pt idx="9">
                  <c:v>Palmate newt</c:v>
                </c:pt>
                <c:pt idx="10">
                  <c:v>Eft </c:v>
                </c:pt>
                <c:pt idx="11">
                  <c:v>blue tailed damsel fly </c:v>
                </c:pt>
                <c:pt idx="12">
                  <c:v>Water strider</c:v>
                </c:pt>
                <c:pt idx="13">
                  <c:v>Blood worms</c:v>
                </c:pt>
                <c:pt idx="14">
                  <c:v>Pink Ramshorn snail</c:v>
                </c:pt>
                <c:pt idx="15">
                  <c:v>Sawfly larvae</c:v>
                </c:pt>
                <c:pt idx="16">
                  <c:v>Hoverfly</c:v>
                </c:pt>
                <c:pt idx="17">
                  <c:v>Great pond snail eggs</c:v>
                </c:pt>
                <c:pt idx="18">
                  <c:v>Mosquito Larvae</c:v>
                </c:pt>
              </c:strCache>
            </c:strRef>
          </c:cat>
          <c:val>
            <c:numRef>
              <c:f>Sheet1!$B$2:$B$20</c:f>
              <c:numCache>
                <c:formatCode>General</c:formatCode>
                <c:ptCount val="19"/>
                <c:pt idx="0">
                  <c:v>1</c:v>
                </c:pt>
                <c:pt idx="1">
                  <c:v>5</c:v>
                </c:pt>
                <c:pt idx="2">
                  <c:v>22</c:v>
                </c:pt>
                <c:pt idx="3">
                  <c:v>2</c:v>
                </c:pt>
                <c:pt idx="4">
                  <c:v>1</c:v>
                </c:pt>
                <c:pt idx="5">
                  <c:v>2</c:v>
                </c:pt>
                <c:pt idx="6">
                  <c:v>1</c:v>
                </c:pt>
                <c:pt idx="7">
                  <c:v>1</c:v>
                </c:pt>
                <c:pt idx="8">
                  <c:v>17</c:v>
                </c:pt>
                <c:pt idx="9">
                  <c:v>5</c:v>
                </c:pt>
                <c:pt idx="10">
                  <c:v>1</c:v>
                </c:pt>
                <c:pt idx="11">
                  <c:v>1</c:v>
                </c:pt>
                <c:pt idx="12">
                  <c:v>2</c:v>
                </c:pt>
                <c:pt idx="13">
                  <c:v>30</c:v>
                </c:pt>
                <c:pt idx="14">
                  <c:v>2</c:v>
                </c:pt>
                <c:pt idx="15">
                  <c:v>2</c:v>
                </c:pt>
                <c:pt idx="16">
                  <c:v>3</c:v>
                </c:pt>
                <c:pt idx="17">
                  <c:v>50</c:v>
                </c:pt>
                <c:pt idx="18">
                  <c:v>60</c:v>
                </c:pt>
              </c:numCache>
            </c:numRef>
          </c:val>
          <c:extLst>
            <c:ext xmlns:c16="http://schemas.microsoft.com/office/drawing/2014/chart" uri="{C3380CC4-5D6E-409C-BE32-E72D297353CC}">
              <c16:uniqueId val="{00000000-7DEB-4B44-B7A6-412F7CAA6892}"/>
            </c:ext>
          </c:extLst>
        </c:ser>
        <c:dLbls>
          <c:showLegendKey val="0"/>
          <c:showVal val="0"/>
          <c:showCatName val="0"/>
          <c:showSerName val="0"/>
          <c:showPercent val="0"/>
          <c:showBubbleSize val="0"/>
        </c:dLbls>
        <c:gapWidth val="219"/>
        <c:overlap val="-27"/>
        <c:axId val="575813640"/>
        <c:axId val="575819784"/>
      </c:barChart>
      <c:catAx>
        <c:axId val="575813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5819784"/>
        <c:crosses val="autoZero"/>
        <c:auto val="1"/>
        <c:lblAlgn val="ctr"/>
        <c:lblOffset val="100"/>
        <c:noMultiLvlLbl val="0"/>
      </c:catAx>
      <c:valAx>
        <c:axId val="5758197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58136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8/25/2026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8/25/2026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8/25/2026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6513" y="1438531"/>
            <a:ext cx="9077325" cy="3216275"/>
          </a:xfrm>
        </p:spPr>
        <p:txBody>
          <a:bodyPr>
            <a:normAutofit fontScale="90000"/>
          </a:bodyPr>
          <a:lstStyle/>
          <a:p>
            <a:br>
              <a:rPr lang="en-US" dirty="0">
                <a:ea typeface="+mj-lt"/>
                <a:cs typeface="+mj-lt"/>
              </a:rPr>
            </a:br>
            <a:r>
              <a:rPr lang="en-US" dirty="0">
                <a:ea typeface="+mj-lt"/>
                <a:cs typeface="+mj-lt"/>
              </a:rPr>
              <a:t>Can a man-made wildlife habitat provide an Ecosystem for reptiles, amphibians and other wildlife to live in?</a:t>
            </a:r>
            <a:endParaRPr lang="en-US"/>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23BA3-3372-4683-3EE7-4DABB181BB52}"/>
              </a:ext>
            </a:extLst>
          </p:cNvPr>
          <p:cNvSpPr>
            <a:spLocks noGrp="1"/>
          </p:cNvSpPr>
          <p:nvPr>
            <p:ph type="title"/>
          </p:nvPr>
        </p:nvSpPr>
        <p:spPr/>
        <p:txBody>
          <a:bodyPr/>
          <a:lstStyle/>
          <a:p>
            <a:r>
              <a:rPr lang="en-US" dirty="0"/>
              <a:t>Palmate newt and baby newt (EFT)</a:t>
            </a:r>
          </a:p>
        </p:txBody>
      </p:sp>
      <p:pic>
        <p:nvPicPr>
          <p:cNvPr id="4" name="Content Placeholder 3" descr="IMG_7753.jpg">
            <a:extLst>
              <a:ext uri="{FF2B5EF4-FFF2-40B4-BE49-F238E27FC236}">
                <a16:creationId xmlns:a16="http://schemas.microsoft.com/office/drawing/2014/main" id="{25BF71CF-EBBF-B6CE-4998-5AE8DCD9403B}"/>
              </a:ext>
            </a:extLst>
          </p:cNvPr>
          <p:cNvPicPr>
            <a:picLocks noGrp="1" noChangeAspect="1"/>
          </p:cNvPicPr>
          <p:nvPr>
            <p:ph idx="1"/>
          </p:nvPr>
        </p:nvPicPr>
        <p:blipFill>
          <a:blip r:embed="rId2"/>
          <a:stretch>
            <a:fillRect/>
          </a:stretch>
        </p:blipFill>
        <p:spPr>
          <a:xfrm>
            <a:off x="7954480" y="1703161"/>
            <a:ext cx="3187303" cy="4303713"/>
          </a:xfrm>
          <a:prstGeom prst="rect">
            <a:avLst/>
          </a:prstGeom>
        </p:spPr>
      </p:pic>
      <p:pic>
        <p:nvPicPr>
          <p:cNvPr id="5" name="Picture 4" descr="IMG_6695.jpg">
            <a:extLst>
              <a:ext uri="{FF2B5EF4-FFF2-40B4-BE49-F238E27FC236}">
                <a16:creationId xmlns:a16="http://schemas.microsoft.com/office/drawing/2014/main" id="{0B56FB7F-3948-5258-E138-67C1C4BF08CD}"/>
              </a:ext>
            </a:extLst>
          </p:cNvPr>
          <p:cNvPicPr>
            <a:picLocks noChangeAspect="1"/>
          </p:cNvPicPr>
          <p:nvPr/>
        </p:nvPicPr>
        <p:blipFill>
          <a:blip r:embed="rId3"/>
          <a:stretch>
            <a:fillRect/>
          </a:stretch>
        </p:blipFill>
        <p:spPr>
          <a:xfrm>
            <a:off x="842282" y="1677760"/>
            <a:ext cx="3261633" cy="4229100"/>
          </a:xfrm>
          <a:prstGeom prst="rect">
            <a:avLst/>
          </a:prstGeom>
        </p:spPr>
      </p:pic>
      <p:pic>
        <p:nvPicPr>
          <p:cNvPr id="7" name="Picture 6" descr="IMG_7322.jpg">
            <a:extLst>
              <a:ext uri="{FF2B5EF4-FFF2-40B4-BE49-F238E27FC236}">
                <a16:creationId xmlns:a16="http://schemas.microsoft.com/office/drawing/2014/main" id="{279C0D0F-22D3-D34B-337F-8480092C6BD8}"/>
              </a:ext>
            </a:extLst>
          </p:cNvPr>
          <p:cNvPicPr>
            <a:picLocks noChangeAspect="1"/>
          </p:cNvPicPr>
          <p:nvPr/>
        </p:nvPicPr>
        <p:blipFill>
          <a:blip r:embed="rId4"/>
          <a:stretch>
            <a:fillRect/>
          </a:stretch>
        </p:blipFill>
        <p:spPr>
          <a:xfrm>
            <a:off x="4464504" y="1676400"/>
            <a:ext cx="3190875" cy="4229100"/>
          </a:xfrm>
          <a:prstGeom prst="rect">
            <a:avLst/>
          </a:prstGeom>
        </p:spPr>
      </p:pic>
    </p:spTree>
    <p:extLst>
      <p:ext uri="{BB962C8B-B14F-4D97-AF65-F5344CB8AC3E}">
        <p14:creationId xmlns:p14="http://schemas.microsoft.com/office/powerpoint/2010/main" val="614089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2B6F3-01C9-6A57-CCB6-C4CA450609A6}"/>
              </a:ext>
            </a:extLst>
          </p:cNvPr>
          <p:cNvSpPr>
            <a:spLocks noGrp="1"/>
          </p:cNvSpPr>
          <p:nvPr>
            <p:ph type="title"/>
          </p:nvPr>
        </p:nvSpPr>
        <p:spPr/>
        <p:txBody>
          <a:bodyPr/>
          <a:lstStyle/>
          <a:p>
            <a:r>
              <a:rPr lang="en-US" dirty="0"/>
              <a:t>Damsel fly, Emperor dragonfly and Woodlouse eating spider</a:t>
            </a:r>
          </a:p>
        </p:txBody>
      </p:sp>
      <p:pic>
        <p:nvPicPr>
          <p:cNvPr id="5" name="Picture 4" descr="IMG_7274.jpg">
            <a:extLst>
              <a:ext uri="{FF2B5EF4-FFF2-40B4-BE49-F238E27FC236}">
                <a16:creationId xmlns:a16="http://schemas.microsoft.com/office/drawing/2014/main" id="{C88351D4-A816-7B03-B741-BE851B4A6EDF}"/>
              </a:ext>
            </a:extLst>
          </p:cNvPr>
          <p:cNvPicPr>
            <a:picLocks noChangeAspect="1"/>
          </p:cNvPicPr>
          <p:nvPr/>
        </p:nvPicPr>
        <p:blipFill>
          <a:blip r:embed="rId2"/>
          <a:stretch>
            <a:fillRect/>
          </a:stretch>
        </p:blipFill>
        <p:spPr>
          <a:xfrm>
            <a:off x="302078" y="1839685"/>
            <a:ext cx="3114404" cy="4147458"/>
          </a:xfrm>
          <a:prstGeom prst="rect">
            <a:avLst/>
          </a:prstGeom>
        </p:spPr>
      </p:pic>
      <p:pic>
        <p:nvPicPr>
          <p:cNvPr id="9" name="Picture 8" descr="IMG_7629.PNG">
            <a:extLst>
              <a:ext uri="{FF2B5EF4-FFF2-40B4-BE49-F238E27FC236}">
                <a16:creationId xmlns:a16="http://schemas.microsoft.com/office/drawing/2014/main" id="{6F5F041C-D07C-78EB-7DBB-3B5E7C966CDD}"/>
              </a:ext>
            </a:extLst>
          </p:cNvPr>
          <p:cNvPicPr>
            <a:picLocks noChangeAspect="1"/>
          </p:cNvPicPr>
          <p:nvPr/>
        </p:nvPicPr>
        <p:blipFill>
          <a:blip r:embed="rId3"/>
          <a:srcRect l="16786" r="16875" b="5827"/>
          <a:stretch>
            <a:fillRect/>
          </a:stretch>
        </p:blipFill>
        <p:spPr>
          <a:xfrm>
            <a:off x="3679372" y="2346779"/>
            <a:ext cx="4822386" cy="3164679"/>
          </a:xfrm>
          <a:prstGeom prst="rect">
            <a:avLst/>
          </a:prstGeom>
        </p:spPr>
      </p:pic>
      <p:pic>
        <p:nvPicPr>
          <p:cNvPr id="11" name="Picture 10" descr="IMG_7585.jpg">
            <a:extLst>
              <a:ext uri="{FF2B5EF4-FFF2-40B4-BE49-F238E27FC236}">
                <a16:creationId xmlns:a16="http://schemas.microsoft.com/office/drawing/2014/main" id="{699C2CDD-365B-0E35-7E62-E6218E6FF4B0}"/>
              </a:ext>
            </a:extLst>
          </p:cNvPr>
          <p:cNvPicPr>
            <a:picLocks noChangeAspect="1"/>
          </p:cNvPicPr>
          <p:nvPr/>
        </p:nvPicPr>
        <p:blipFill>
          <a:blip r:embed="rId4"/>
          <a:stretch>
            <a:fillRect/>
          </a:stretch>
        </p:blipFill>
        <p:spPr>
          <a:xfrm>
            <a:off x="8760279" y="1937657"/>
            <a:ext cx="3114403" cy="4147458"/>
          </a:xfrm>
          <a:prstGeom prst="rect">
            <a:avLst/>
          </a:prstGeom>
        </p:spPr>
      </p:pic>
    </p:spTree>
    <p:extLst>
      <p:ext uri="{BB962C8B-B14F-4D97-AF65-F5344CB8AC3E}">
        <p14:creationId xmlns:p14="http://schemas.microsoft.com/office/powerpoint/2010/main" val="544766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EF559-3353-7E34-9533-0953F03C2C77}"/>
              </a:ext>
            </a:extLst>
          </p:cNvPr>
          <p:cNvSpPr>
            <a:spLocks noGrp="1"/>
          </p:cNvSpPr>
          <p:nvPr>
            <p:ph type="title"/>
          </p:nvPr>
        </p:nvSpPr>
        <p:spPr/>
        <p:txBody>
          <a:bodyPr/>
          <a:lstStyle/>
          <a:p>
            <a:r>
              <a:rPr lang="en-US" dirty="0"/>
              <a:t>Bumblebee, Large yellow underwing and hover bee </a:t>
            </a:r>
          </a:p>
        </p:txBody>
      </p:sp>
      <p:pic>
        <p:nvPicPr>
          <p:cNvPr id="4" name="Content Placeholder 3" descr="IMG_7281.jpg">
            <a:extLst>
              <a:ext uri="{FF2B5EF4-FFF2-40B4-BE49-F238E27FC236}">
                <a16:creationId xmlns:a16="http://schemas.microsoft.com/office/drawing/2014/main" id="{9142292B-D190-EB3C-209D-7978E9AAB0F5}"/>
              </a:ext>
            </a:extLst>
          </p:cNvPr>
          <p:cNvPicPr>
            <a:picLocks noGrp="1" noChangeAspect="1"/>
          </p:cNvPicPr>
          <p:nvPr>
            <p:ph idx="1"/>
          </p:nvPr>
        </p:nvPicPr>
        <p:blipFill>
          <a:blip r:embed="rId2"/>
          <a:stretch>
            <a:fillRect/>
          </a:stretch>
        </p:blipFill>
        <p:spPr>
          <a:xfrm>
            <a:off x="969934" y="1749425"/>
            <a:ext cx="3263503" cy="4351338"/>
          </a:xfrm>
          <a:prstGeom prst="rect">
            <a:avLst/>
          </a:prstGeom>
        </p:spPr>
      </p:pic>
      <p:pic>
        <p:nvPicPr>
          <p:cNvPr id="5" name="Picture 4" descr="IMG_7737.jpg">
            <a:extLst>
              <a:ext uri="{FF2B5EF4-FFF2-40B4-BE49-F238E27FC236}">
                <a16:creationId xmlns:a16="http://schemas.microsoft.com/office/drawing/2014/main" id="{0216AC51-0E48-C6D4-DB28-07018B5C55FF}"/>
              </a:ext>
            </a:extLst>
          </p:cNvPr>
          <p:cNvPicPr>
            <a:picLocks noChangeAspect="1"/>
          </p:cNvPicPr>
          <p:nvPr/>
        </p:nvPicPr>
        <p:blipFill>
          <a:blip r:embed="rId3"/>
          <a:stretch>
            <a:fillRect/>
          </a:stretch>
        </p:blipFill>
        <p:spPr>
          <a:xfrm>
            <a:off x="7954735" y="1611086"/>
            <a:ext cx="3401786" cy="4484915"/>
          </a:xfrm>
          <a:prstGeom prst="rect">
            <a:avLst/>
          </a:prstGeom>
        </p:spPr>
      </p:pic>
      <p:pic>
        <p:nvPicPr>
          <p:cNvPr id="6" name="Picture 5" descr="IMG_7494.jpg">
            <a:extLst>
              <a:ext uri="{FF2B5EF4-FFF2-40B4-BE49-F238E27FC236}">
                <a16:creationId xmlns:a16="http://schemas.microsoft.com/office/drawing/2014/main" id="{10268259-DFF1-F676-E907-AF81E614B569}"/>
              </a:ext>
            </a:extLst>
          </p:cNvPr>
          <p:cNvPicPr>
            <a:picLocks noChangeAspect="1"/>
          </p:cNvPicPr>
          <p:nvPr/>
        </p:nvPicPr>
        <p:blipFill>
          <a:blip r:embed="rId4"/>
          <a:stretch>
            <a:fillRect/>
          </a:stretch>
        </p:blipFill>
        <p:spPr>
          <a:xfrm>
            <a:off x="4460421" y="1709057"/>
            <a:ext cx="3266367" cy="4354286"/>
          </a:xfrm>
          <a:prstGeom prst="rect">
            <a:avLst/>
          </a:prstGeom>
        </p:spPr>
      </p:pic>
    </p:spTree>
    <p:extLst>
      <p:ext uri="{BB962C8B-B14F-4D97-AF65-F5344CB8AC3E}">
        <p14:creationId xmlns:p14="http://schemas.microsoft.com/office/powerpoint/2010/main" val="1364772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B0EC4-BBEB-BF68-9246-F2D0A2EAF160}"/>
              </a:ext>
            </a:extLst>
          </p:cNvPr>
          <p:cNvSpPr>
            <a:spLocks noGrp="1"/>
          </p:cNvSpPr>
          <p:nvPr>
            <p:ph type="title"/>
          </p:nvPr>
        </p:nvSpPr>
        <p:spPr/>
        <p:txBody>
          <a:bodyPr/>
          <a:lstStyle/>
          <a:p>
            <a:pPr algn="ctr"/>
            <a:r>
              <a:rPr lang="en-US" b="1" u="sng" dirty="0"/>
              <a:t>Results</a:t>
            </a:r>
            <a:endParaRPr lang="en-US"/>
          </a:p>
        </p:txBody>
      </p:sp>
      <p:sp>
        <p:nvSpPr>
          <p:cNvPr id="3" name="Content Placeholder 2">
            <a:extLst>
              <a:ext uri="{FF2B5EF4-FFF2-40B4-BE49-F238E27FC236}">
                <a16:creationId xmlns:a16="http://schemas.microsoft.com/office/drawing/2014/main" id="{47B4C9F9-9678-941D-7BA4-FDAC7B467E26}"/>
              </a:ext>
            </a:extLst>
          </p:cNvPr>
          <p:cNvSpPr>
            <a:spLocks noGrp="1"/>
          </p:cNvSpPr>
          <p:nvPr>
            <p:ph idx="1"/>
          </p:nvPr>
        </p:nvSpPr>
        <p:spPr>
          <a:xfrm>
            <a:off x="7315200" y="1806575"/>
            <a:ext cx="3629025" cy="4370388"/>
          </a:xfrm>
        </p:spPr>
        <p:txBody>
          <a:bodyPr vert="horz" lIns="91440" tIns="45720" rIns="91440" bIns="45720" rtlCol="0" anchor="t">
            <a:normAutofit/>
          </a:bodyPr>
          <a:lstStyle/>
          <a:p>
            <a:r>
              <a:rPr lang="en-US" sz="1800" dirty="0"/>
              <a:t>The results show that the most common animals are the Mosquito and midge larvae (bloodworms) and the Great pond snail eggs.  </a:t>
            </a:r>
            <a:endParaRPr lang="en-US"/>
          </a:p>
          <a:p>
            <a:pPr marL="0" indent="0">
              <a:buNone/>
            </a:pPr>
            <a:endParaRPr lang="en-US" sz="1800" dirty="0"/>
          </a:p>
          <a:p>
            <a:r>
              <a:rPr lang="en-US" sz="1800" dirty="0"/>
              <a:t>They also show that more larger animals like the common toad and common frog which were adults are much fewer in numbers.</a:t>
            </a:r>
            <a:endParaRPr lang="en-US"/>
          </a:p>
          <a:p>
            <a:pPr marL="0" indent="0">
              <a:buNone/>
            </a:pPr>
            <a:endParaRPr lang="en-US" sz="1800" dirty="0"/>
          </a:p>
          <a:p>
            <a:endParaRPr lang="en-US" dirty="0"/>
          </a:p>
        </p:txBody>
      </p:sp>
      <p:graphicFrame>
        <p:nvGraphicFramePr>
          <p:cNvPr id="5" name="Table 4">
            <a:extLst>
              <a:ext uri="{FF2B5EF4-FFF2-40B4-BE49-F238E27FC236}">
                <a16:creationId xmlns:a16="http://schemas.microsoft.com/office/drawing/2014/main" id="{53B252EE-3636-854A-C2F1-FFA7C2F7C15E}"/>
              </a:ext>
            </a:extLst>
          </p:cNvPr>
          <p:cNvGraphicFramePr>
            <a:graphicFrameLocks noGrp="1"/>
          </p:cNvGraphicFramePr>
          <p:nvPr>
            <p:extLst>
              <p:ext uri="{D42A27DB-BD31-4B8C-83A1-F6EECF244321}">
                <p14:modId xmlns:p14="http://schemas.microsoft.com/office/powerpoint/2010/main" val="187265186"/>
              </p:ext>
            </p:extLst>
          </p:nvPr>
        </p:nvGraphicFramePr>
        <p:xfrm>
          <a:off x="952500" y="1562100"/>
          <a:ext cx="5910942" cy="4606290"/>
        </p:xfrm>
        <a:graphic>
          <a:graphicData uri="http://schemas.openxmlformats.org/drawingml/2006/table">
            <a:tbl>
              <a:tblPr bandRow="1">
                <a:tableStyleId>{5C22544A-7EE6-4342-B048-85BDC9FD1C3A}</a:tableStyleId>
              </a:tblPr>
              <a:tblGrid>
                <a:gridCol w="5301342">
                  <a:extLst>
                    <a:ext uri="{9D8B030D-6E8A-4147-A177-3AD203B41FA5}">
                      <a16:colId xmlns:a16="http://schemas.microsoft.com/office/drawing/2014/main" val="2533993797"/>
                    </a:ext>
                  </a:extLst>
                </a:gridCol>
                <a:gridCol w="609600">
                  <a:extLst>
                    <a:ext uri="{9D8B030D-6E8A-4147-A177-3AD203B41FA5}">
                      <a16:colId xmlns:a16="http://schemas.microsoft.com/office/drawing/2014/main" val="1797873551"/>
                    </a:ext>
                  </a:extLst>
                </a:gridCol>
              </a:tblGrid>
              <a:tr h="190500">
                <a:tc>
                  <a:txBody>
                    <a:bodyPr/>
                    <a:lstStyle/>
                    <a:p>
                      <a:pPr fontAlgn="b">
                        <a:buNone/>
                      </a:pPr>
                      <a:r>
                        <a:rPr lang="en-US" sz="1100">
                          <a:effectLst/>
                          <a:latin typeface="Aptos Narrow" panose="020B0004020202020204" pitchFamily="34" charset="0"/>
                        </a:rPr>
                        <a:t>Animals</a:t>
                      </a:r>
                    </a:p>
                  </a:txBody>
                  <a:tcPr marL="9525" marR="9525" marT="9525" anchor="b">
                    <a:lnL>
                      <a:noFill/>
                    </a:lnL>
                    <a:lnR>
                      <a:noFill/>
                    </a:lnR>
                    <a:lnT>
                      <a:noFill/>
                    </a:lnT>
                    <a:lnB>
                      <a:noFill/>
                    </a:lnB>
                    <a:noFill/>
                  </a:tcPr>
                </a:tc>
                <a:tc>
                  <a:txBody>
                    <a:bodyPr/>
                    <a:lstStyle/>
                    <a:p>
                      <a:pPr fontAlgn="b">
                        <a:buNone/>
                      </a:pPr>
                      <a:r>
                        <a:rPr lang="en-US" sz="1100">
                          <a:effectLst/>
                          <a:latin typeface="Aptos Narrow" panose="020B0004020202020204" pitchFamily="34" charset="0"/>
                        </a:rPr>
                        <a:t>Amount</a:t>
                      </a:r>
                    </a:p>
                  </a:txBody>
                  <a:tcPr marL="9525" marR="9525" marT="9525" anchor="b">
                    <a:lnL>
                      <a:noFill/>
                    </a:lnL>
                    <a:lnR>
                      <a:noFill/>
                    </a:lnR>
                    <a:lnT>
                      <a:noFill/>
                    </a:lnT>
                    <a:lnB>
                      <a:noFill/>
                    </a:lnB>
                    <a:noFill/>
                  </a:tcPr>
                </a:tc>
                <a:extLst>
                  <a:ext uri="{0D108BD9-81ED-4DB2-BD59-A6C34878D82A}">
                    <a16:rowId xmlns:a16="http://schemas.microsoft.com/office/drawing/2014/main" val="1626286935"/>
                  </a:ext>
                </a:extLst>
              </a:tr>
              <a:tr h="371475">
                <a:tc>
                  <a:txBody>
                    <a:bodyPr/>
                    <a:lstStyle/>
                    <a:p>
                      <a:pPr fontAlgn="b">
                        <a:buNone/>
                      </a:pPr>
                      <a:r>
                        <a:rPr lang="en-US" sz="1100">
                          <a:effectLst/>
                          <a:latin typeface="Aptos Narrow" panose="020B0004020202020204" pitchFamily="34" charset="0"/>
                        </a:rPr>
                        <a:t>large yellow underwing</a:t>
                      </a:r>
                    </a:p>
                  </a:txBody>
                  <a:tcPr marL="9525" marR="9525" marT="9525" anchor="b">
                    <a:lnL>
                      <a:noFill/>
                    </a:lnL>
                    <a:lnR>
                      <a:noFill/>
                    </a:lnR>
                    <a:lnT>
                      <a:noFill/>
                    </a:lnT>
                    <a:lnB>
                      <a:noFill/>
                    </a:lnB>
                    <a:noFill/>
                  </a:tcPr>
                </a:tc>
                <a:tc>
                  <a:txBody>
                    <a:bodyPr/>
                    <a:lstStyle/>
                    <a:p>
                      <a:pPr algn="r" fontAlgn="b">
                        <a:buNone/>
                      </a:pPr>
                      <a:r>
                        <a:rPr lang="en-US" sz="1100">
                          <a:effectLst/>
                          <a:latin typeface="Aptos Narrow" panose="020B0004020202020204" pitchFamily="34" charset="0"/>
                        </a:rPr>
                        <a:t>1</a:t>
                      </a:r>
                    </a:p>
                  </a:txBody>
                  <a:tcPr marL="9525" marR="9525" marT="9525" anchor="b">
                    <a:lnL>
                      <a:noFill/>
                    </a:lnL>
                    <a:lnR>
                      <a:noFill/>
                    </a:lnR>
                    <a:lnT>
                      <a:noFill/>
                    </a:lnT>
                    <a:lnB>
                      <a:noFill/>
                    </a:lnB>
                    <a:noFill/>
                  </a:tcPr>
                </a:tc>
                <a:extLst>
                  <a:ext uri="{0D108BD9-81ED-4DB2-BD59-A6C34878D82A}">
                    <a16:rowId xmlns:a16="http://schemas.microsoft.com/office/drawing/2014/main" val="1724404646"/>
                  </a:ext>
                </a:extLst>
              </a:tr>
              <a:tr h="190500">
                <a:tc>
                  <a:txBody>
                    <a:bodyPr/>
                    <a:lstStyle/>
                    <a:p>
                      <a:pPr fontAlgn="b">
                        <a:buNone/>
                      </a:pPr>
                      <a:r>
                        <a:rPr lang="en-US" sz="1100">
                          <a:effectLst/>
                          <a:latin typeface="Aptos Narrow" panose="020B0004020202020204" pitchFamily="34" charset="0"/>
                        </a:rPr>
                        <a:t>Common toad</a:t>
                      </a:r>
                    </a:p>
                  </a:txBody>
                  <a:tcPr marL="9525" marR="9525" marT="9525" anchor="b">
                    <a:lnL>
                      <a:noFill/>
                    </a:lnL>
                    <a:lnR>
                      <a:noFill/>
                    </a:lnR>
                    <a:lnT>
                      <a:noFill/>
                    </a:lnT>
                    <a:lnB>
                      <a:noFill/>
                    </a:lnB>
                    <a:noFill/>
                  </a:tcPr>
                </a:tc>
                <a:tc>
                  <a:txBody>
                    <a:bodyPr/>
                    <a:lstStyle/>
                    <a:p>
                      <a:pPr algn="r" fontAlgn="b">
                        <a:buNone/>
                      </a:pPr>
                      <a:r>
                        <a:rPr lang="en-US" sz="1100">
                          <a:effectLst/>
                          <a:latin typeface="Aptos Narrow" panose="020B0004020202020204" pitchFamily="34" charset="0"/>
                        </a:rPr>
                        <a:t>5</a:t>
                      </a:r>
                    </a:p>
                  </a:txBody>
                  <a:tcPr marL="9525" marR="9525" marT="9525" anchor="b">
                    <a:lnL>
                      <a:noFill/>
                    </a:lnL>
                    <a:lnR>
                      <a:noFill/>
                    </a:lnR>
                    <a:lnT>
                      <a:noFill/>
                    </a:lnT>
                    <a:lnB>
                      <a:noFill/>
                    </a:lnB>
                    <a:noFill/>
                  </a:tcPr>
                </a:tc>
                <a:extLst>
                  <a:ext uri="{0D108BD9-81ED-4DB2-BD59-A6C34878D82A}">
                    <a16:rowId xmlns:a16="http://schemas.microsoft.com/office/drawing/2014/main" val="100260547"/>
                  </a:ext>
                </a:extLst>
              </a:tr>
              <a:tr h="190500">
                <a:tc>
                  <a:txBody>
                    <a:bodyPr/>
                    <a:lstStyle/>
                    <a:p>
                      <a:pPr fontAlgn="b">
                        <a:buNone/>
                      </a:pPr>
                      <a:r>
                        <a:rPr lang="en-US" sz="1100">
                          <a:effectLst/>
                          <a:latin typeface="Aptos Narrow" panose="020B0004020202020204" pitchFamily="34" charset="0"/>
                        </a:rPr>
                        <a:t>Tadpoles</a:t>
                      </a:r>
                    </a:p>
                  </a:txBody>
                  <a:tcPr marL="9525" marR="9525" marT="9525" anchor="b">
                    <a:lnL>
                      <a:noFill/>
                    </a:lnL>
                    <a:lnR>
                      <a:noFill/>
                    </a:lnR>
                    <a:lnT>
                      <a:noFill/>
                    </a:lnT>
                    <a:lnB>
                      <a:noFill/>
                    </a:lnB>
                    <a:noFill/>
                  </a:tcPr>
                </a:tc>
                <a:tc>
                  <a:txBody>
                    <a:bodyPr/>
                    <a:lstStyle/>
                    <a:p>
                      <a:pPr algn="r" fontAlgn="b">
                        <a:buNone/>
                      </a:pPr>
                      <a:r>
                        <a:rPr lang="en-US" sz="1100">
                          <a:effectLst/>
                          <a:latin typeface="Aptos Narrow" panose="020B0004020202020204" pitchFamily="34" charset="0"/>
                        </a:rPr>
                        <a:t>22</a:t>
                      </a:r>
                    </a:p>
                  </a:txBody>
                  <a:tcPr marL="9525" marR="9525" marT="9525" anchor="b">
                    <a:lnL>
                      <a:noFill/>
                    </a:lnL>
                    <a:lnR>
                      <a:noFill/>
                    </a:lnR>
                    <a:lnT>
                      <a:noFill/>
                    </a:lnT>
                    <a:lnB>
                      <a:noFill/>
                    </a:lnB>
                    <a:noFill/>
                  </a:tcPr>
                </a:tc>
                <a:extLst>
                  <a:ext uri="{0D108BD9-81ED-4DB2-BD59-A6C34878D82A}">
                    <a16:rowId xmlns:a16="http://schemas.microsoft.com/office/drawing/2014/main" val="851708908"/>
                  </a:ext>
                </a:extLst>
              </a:tr>
              <a:tr h="190500">
                <a:tc>
                  <a:txBody>
                    <a:bodyPr/>
                    <a:lstStyle/>
                    <a:p>
                      <a:pPr fontAlgn="b">
                        <a:buNone/>
                      </a:pPr>
                      <a:r>
                        <a:rPr lang="en-US" sz="1100">
                          <a:effectLst/>
                          <a:latin typeface="Aptos Narrow" panose="020B0004020202020204" pitchFamily="34" charset="0"/>
                        </a:rPr>
                        <a:t>Field Grasshopper</a:t>
                      </a:r>
                    </a:p>
                  </a:txBody>
                  <a:tcPr marL="9525" marR="9525" marT="9525" anchor="b">
                    <a:lnL>
                      <a:noFill/>
                    </a:lnL>
                    <a:lnR>
                      <a:noFill/>
                    </a:lnR>
                    <a:lnT>
                      <a:noFill/>
                    </a:lnT>
                    <a:lnB>
                      <a:noFill/>
                    </a:lnB>
                    <a:noFill/>
                  </a:tcPr>
                </a:tc>
                <a:tc>
                  <a:txBody>
                    <a:bodyPr/>
                    <a:lstStyle/>
                    <a:p>
                      <a:pPr algn="r" fontAlgn="b">
                        <a:buNone/>
                      </a:pPr>
                      <a:r>
                        <a:rPr lang="en-US" sz="1100">
                          <a:effectLst/>
                          <a:latin typeface="Aptos Narrow" panose="020B0004020202020204" pitchFamily="34" charset="0"/>
                        </a:rPr>
                        <a:t>2</a:t>
                      </a:r>
                    </a:p>
                  </a:txBody>
                  <a:tcPr marL="9525" marR="9525" marT="9525" anchor="b">
                    <a:lnL>
                      <a:noFill/>
                    </a:lnL>
                    <a:lnR>
                      <a:noFill/>
                    </a:lnR>
                    <a:lnT>
                      <a:noFill/>
                    </a:lnT>
                    <a:lnB>
                      <a:noFill/>
                    </a:lnB>
                    <a:noFill/>
                  </a:tcPr>
                </a:tc>
                <a:extLst>
                  <a:ext uri="{0D108BD9-81ED-4DB2-BD59-A6C34878D82A}">
                    <a16:rowId xmlns:a16="http://schemas.microsoft.com/office/drawing/2014/main" val="751324291"/>
                  </a:ext>
                </a:extLst>
              </a:tr>
              <a:tr h="190500">
                <a:tc>
                  <a:txBody>
                    <a:bodyPr/>
                    <a:lstStyle/>
                    <a:p>
                      <a:pPr fontAlgn="b">
                        <a:buNone/>
                      </a:pPr>
                      <a:r>
                        <a:rPr lang="en-US" sz="1100">
                          <a:effectLst/>
                          <a:latin typeface="Aptos Narrow" panose="020B0004020202020204" pitchFamily="34" charset="0"/>
                        </a:rPr>
                        <a:t>Bumble bee</a:t>
                      </a:r>
                    </a:p>
                  </a:txBody>
                  <a:tcPr marL="9525" marR="9525" marT="9525" anchor="b">
                    <a:lnL>
                      <a:noFill/>
                    </a:lnL>
                    <a:lnR>
                      <a:noFill/>
                    </a:lnR>
                    <a:lnT>
                      <a:noFill/>
                    </a:lnT>
                    <a:lnB>
                      <a:noFill/>
                    </a:lnB>
                    <a:noFill/>
                  </a:tcPr>
                </a:tc>
                <a:tc>
                  <a:txBody>
                    <a:bodyPr/>
                    <a:lstStyle/>
                    <a:p>
                      <a:pPr algn="r" fontAlgn="b">
                        <a:buNone/>
                      </a:pPr>
                      <a:r>
                        <a:rPr lang="en-US" sz="1100">
                          <a:effectLst/>
                          <a:latin typeface="Aptos Narrow" panose="020B0004020202020204" pitchFamily="34" charset="0"/>
                        </a:rPr>
                        <a:t>1</a:t>
                      </a:r>
                    </a:p>
                  </a:txBody>
                  <a:tcPr marL="9525" marR="9525" marT="9525" anchor="b">
                    <a:lnL>
                      <a:noFill/>
                    </a:lnL>
                    <a:lnR>
                      <a:noFill/>
                    </a:lnR>
                    <a:lnT>
                      <a:noFill/>
                    </a:lnT>
                    <a:lnB>
                      <a:noFill/>
                    </a:lnB>
                    <a:noFill/>
                  </a:tcPr>
                </a:tc>
                <a:extLst>
                  <a:ext uri="{0D108BD9-81ED-4DB2-BD59-A6C34878D82A}">
                    <a16:rowId xmlns:a16="http://schemas.microsoft.com/office/drawing/2014/main" val="582621764"/>
                  </a:ext>
                </a:extLst>
              </a:tr>
              <a:tr h="190500">
                <a:tc>
                  <a:txBody>
                    <a:bodyPr/>
                    <a:lstStyle/>
                    <a:p>
                      <a:pPr fontAlgn="b">
                        <a:buNone/>
                      </a:pPr>
                      <a:r>
                        <a:rPr lang="en-US" sz="1100">
                          <a:effectLst/>
                          <a:latin typeface="Aptos Narrow" panose="020B0004020202020204" pitchFamily="34" charset="0"/>
                        </a:rPr>
                        <a:t>Woodlouse spider</a:t>
                      </a:r>
                    </a:p>
                  </a:txBody>
                  <a:tcPr marL="9525" marR="9525" marT="9525" anchor="b">
                    <a:lnL>
                      <a:noFill/>
                    </a:lnL>
                    <a:lnR>
                      <a:noFill/>
                    </a:lnR>
                    <a:lnT>
                      <a:noFill/>
                    </a:lnT>
                    <a:lnB>
                      <a:noFill/>
                    </a:lnB>
                    <a:noFill/>
                  </a:tcPr>
                </a:tc>
                <a:tc>
                  <a:txBody>
                    <a:bodyPr/>
                    <a:lstStyle/>
                    <a:p>
                      <a:pPr algn="r" fontAlgn="b">
                        <a:buNone/>
                      </a:pPr>
                      <a:r>
                        <a:rPr lang="en-US" sz="1100">
                          <a:effectLst/>
                          <a:latin typeface="Aptos Narrow" panose="020B0004020202020204" pitchFamily="34" charset="0"/>
                        </a:rPr>
                        <a:t>2</a:t>
                      </a:r>
                    </a:p>
                  </a:txBody>
                  <a:tcPr marL="9525" marR="9525" marT="9525" anchor="b">
                    <a:lnL>
                      <a:noFill/>
                    </a:lnL>
                    <a:lnR>
                      <a:noFill/>
                    </a:lnR>
                    <a:lnT>
                      <a:noFill/>
                    </a:lnT>
                    <a:lnB>
                      <a:noFill/>
                    </a:lnB>
                    <a:noFill/>
                  </a:tcPr>
                </a:tc>
                <a:extLst>
                  <a:ext uri="{0D108BD9-81ED-4DB2-BD59-A6C34878D82A}">
                    <a16:rowId xmlns:a16="http://schemas.microsoft.com/office/drawing/2014/main" val="828581417"/>
                  </a:ext>
                </a:extLst>
              </a:tr>
              <a:tr h="190500">
                <a:tc>
                  <a:txBody>
                    <a:bodyPr/>
                    <a:lstStyle/>
                    <a:p>
                      <a:pPr fontAlgn="b">
                        <a:buNone/>
                      </a:pPr>
                      <a:r>
                        <a:rPr lang="en-US" sz="1100">
                          <a:effectLst/>
                          <a:latin typeface="Aptos Narrow" panose="020B0004020202020204" pitchFamily="34" charset="0"/>
                        </a:rPr>
                        <a:t>Common frog</a:t>
                      </a:r>
                    </a:p>
                  </a:txBody>
                  <a:tcPr marL="9525" marR="9525" marT="9525" anchor="b">
                    <a:lnL>
                      <a:noFill/>
                    </a:lnL>
                    <a:lnR>
                      <a:noFill/>
                    </a:lnR>
                    <a:lnT>
                      <a:noFill/>
                    </a:lnT>
                    <a:lnB>
                      <a:noFill/>
                    </a:lnB>
                    <a:noFill/>
                  </a:tcPr>
                </a:tc>
                <a:tc>
                  <a:txBody>
                    <a:bodyPr/>
                    <a:lstStyle/>
                    <a:p>
                      <a:pPr algn="r" fontAlgn="b">
                        <a:buNone/>
                      </a:pPr>
                      <a:r>
                        <a:rPr lang="en-US" sz="1100">
                          <a:effectLst/>
                          <a:latin typeface="Aptos Narrow" panose="020B0004020202020204" pitchFamily="34" charset="0"/>
                        </a:rPr>
                        <a:t>1</a:t>
                      </a:r>
                    </a:p>
                  </a:txBody>
                  <a:tcPr marL="9525" marR="9525" marT="9525" anchor="b">
                    <a:lnL>
                      <a:noFill/>
                    </a:lnL>
                    <a:lnR>
                      <a:noFill/>
                    </a:lnR>
                    <a:lnT>
                      <a:noFill/>
                    </a:lnT>
                    <a:lnB>
                      <a:noFill/>
                    </a:lnB>
                    <a:noFill/>
                  </a:tcPr>
                </a:tc>
                <a:extLst>
                  <a:ext uri="{0D108BD9-81ED-4DB2-BD59-A6C34878D82A}">
                    <a16:rowId xmlns:a16="http://schemas.microsoft.com/office/drawing/2014/main" val="295862885"/>
                  </a:ext>
                </a:extLst>
              </a:tr>
              <a:tr h="190500">
                <a:tc>
                  <a:txBody>
                    <a:bodyPr/>
                    <a:lstStyle/>
                    <a:p>
                      <a:pPr fontAlgn="b">
                        <a:buNone/>
                      </a:pPr>
                      <a:r>
                        <a:rPr lang="en-US" sz="1100">
                          <a:effectLst/>
                          <a:latin typeface="Aptos Narrow" panose="020B0004020202020204" pitchFamily="34" charset="0"/>
                        </a:rPr>
                        <a:t>Emperor dragon fly </a:t>
                      </a:r>
                    </a:p>
                  </a:txBody>
                  <a:tcPr marL="9525" marR="9525" marT="9525" anchor="b">
                    <a:lnL>
                      <a:noFill/>
                    </a:lnL>
                    <a:lnR>
                      <a:noFill/>
                    </a:lnR>
                    <a:lnT>
                      <a:noFill/>
                    </a:lnT>
                    <a:lnB>
                      <a:noFill/>
                    </a:lnB>
                    <a:noFill/>
                  </a:tcPr>
                </a:tc>
                <a:tc>
                  <a:txBody>
                    <a:bodyPr/>
                    <a:lstStyle/>
                    <a:p>
                      <a:pPr algn="r" fontAlgn="b">
                        <a:buNone/>
                      </a:pPr>
                      <a:r>
                        <a:rPr lang="en-US" sz="1100">
                          <a:effectLst/>
                          <a:latin typeface="Aptos Narrow" panose="020B0004020202020204" pitchFamily="34" charset="0"/>
                        </a:rPr>
                        <a:t>1</a:t>
                      </a:r>
                    </a:p>
                  </a:txBody>
                  <a:tcPr marL="9525" marR="9525" marT="9525" anchor="b">
                    <a:lnL>
                      <a:noFill/>
                    </a:lnL>
                    <a:lnR>
                      <a:noFill/>
                    </a:lnR>
                    <a:lnT>
                      <a:noFill/>
                    </a:lnT>
                    <a:lnB>
                      <a:noFill/>
                    </a:lnB>
                    <a:noFill/>
                  </a:tcPr>
                </a:tc>
                <a:extLst>
                  <a:ext uri="{0D108BD9-81ED-4DB2-BD59-A6C34878D82A}">
                    <a16:rowId xmlns:a16="http://schemas.microsoft.com/office/drawing/2014/main" val="933503208"/>
                  </a:ext>
                </a:extLst>
              </a:tr>
              <a:tr h="190500">
                <a:tc>
                  <a:txBody>
                    <a:bodyPr/>
                    <a:lstStyle/>
                    <a:p>
                      <a:pPr fontAlgn="b">
                        <a:buNone/>
                      </a:pPr>
                      <a:r>
                        <a:rPr lang="en-US" sz="1100">
                          <a:effectLst/>
                          <a:latin typeface="Aptos Narrow" panose="020B0004020202020204" pitchFamily="34" charset="0"/>
                        </a:rPr>
                        <a:t>Great pond snail</a:t>
                      </a:r>
                    </a:p>
                  </a:txBody>
                  <a:tcPr marL="9525" marR="9525" marT="9525" anchor="b">
                    <a:lnL>
                      <a:noFill/>
                    </a:lnL>
                    <a:lnR>
                      <a:noFill/>
                    </a:lnR>
                    <a:lnT>
                      <a:noFill/>
                    </a:lnT>
                    <a:lnB>
                      <a:noFill/>
                    </a:lnB>
                    <a:noFill/>
                  </a:tcPr>
                </a:tc>
                <a:tc>
                  <a:txBody>
                    <a:bodyPr/>
                    <a:lstStyle/>
                    <a:p>
                      <a:pPr algn="r" fontAlgn="b">
                        <a:buNone/>
                      </a:pPr>
                      <a:r>
                        <a:rPr lang="en-US" sz="1100">
                          <a:effectLst/>
                          <a:latin typeface="Aptos Narrow" panose="020B0004020202020204" pitchFamily="34" charset="0"/>
                        </a:rPr>
                        <a:t>17</a:t>
                      </a:r>
                    </a:p>
                  </a:txBody>
                  <a:tcPr marL="9525" marR="9525" marT="9525" anchor="b">
                    <a:lnL>
                      <a:noFill/>
                    </a:lnL>
                    <a:lnR>
                      <a:noFill/>
                    </a:lnR>
                    <a:lnT>
                      <a:noFill/>
                    </a:lnT>
                    <a:lnB>
                      <a:noFill/>
                    </a:lnB>
                    <a:noFill/>
                  </a:tcPr>
                </a:tc>
                <a:extLst>
                  <a:ext uri="{0D108BD9-81ED-4DB2-BD59-A6C34878D82A}">
                    <a16:rowId xmlns:a16="http://schemas.microsoft.com/office/drawing/2014/main" val="3880761830"/>
                  </a:ext>
                </a:extLst>
              </a:tr>
              <a:tr h="190500">
                <a:tc>
                  <a:txBody>
                    <a:bodyPr/>
                    <a:lstStyle/>
                    <a:p>
                      <a:pPr fontAlgn="b">
                        <a:buNone/>
                      </a:pPr>
                      <a:r>
                        <a:rPr lang="en-US" sz="1100">
                          <a:effectLst/>
                          <a:latin typeface="Aptos Narrow" panose="020B0004020202020204" pitchFamily="34" charset="0"/>
                        </a:rPr>
                        <a:t>Palmate newt</a:t>
                      </a:r>
                    </a:p>
                  </a:txBody>
                  <a:tcPr marL="9525" marR="9525" marT="9525" anchor="b">
                    <a:lnL>
                      <a:noFill/>
                    </a:lnL>
                    <a:lnR>
                      <a:noFill/>
                    </a:lnR>
                    <a:lnT>
                      <a:noFill/>
                    </a:lnT>
                    <a:lnB>
                      <a:noFill/>
                    </a:lnB>
                    <a:noFill/>
                  </a:tcPr>
                </a:tc>
                <a:tc>
                  <a:txBody>
                    <a:bodyPr/>
                    <a:lstStyle/>
                    <a:p>
                      <a:pPr algn="r" fontAlgn="b">
                        <a:buNone/>
                      </a:pPr>
                      <a:r>
                        <a:rPr lang="en-US" sz="1100">
                          <a:effectLst/>
                          <a:latin typeface="Aptos Narrow" panose="020B0004020202020204" pitchFamily="34" charset="0"/>
                        </a:rPr>
                        <a:t>5</a:t>
                      </a:r>
                    </a:p>
                  </a:txBody>
                  <a:tcPr marL="9525" marR="9525" marT="9525" anchor="b">
                    <a:lnL>
                      <a:noFill/>
                    </a:lnL>
                    <a:lnR>
                      <a:noFill/>
                    </a:lnR>
                    <a:lnT>
                      <a:noFill/>
                    </a:lnT>
                    <a:lnB>
                      <a:noFill/>
                    </a:lnB>
                    <a:noFill/>
                  </a:tcPr>
                </a:tc>
                <a:extLst>
                  <a:ext uri="{0D108BD9-81ED-4DB2-BD59-A6C34878D82A}">
                    <a16:rowId xmlns:a16="http://schemas.microsoft.com/office/drawing/2014/main" val="3420108636"/>
                  </a:ext>
                </a:extLst>
              </a:tr>
              <a:tr h="190500">
                <a:tc>
                  <a:txBody>
                    <a:bodyPr/>
                    <a:lstStyle/>
                    <a:p>
                      <a:pPr fontAlgn="b">
                        <a:buNone/>
                      </a:pPr>
                      <a:r>
                        <a:rPr lang="en-US" sz="1100">
                          <a:effectLst/>
                          <a:latin typeface="Aptos Narrow" panose="020B0004020202020204" pitchFamily="34" charset="0"/>
                        </a:rPr>
                        <a:t>Eft </a:t>
                      </a:r>
                    </a:p>
                  </a:txBody>
                  <a:tcPr marL="9525" marR="9525" marT="9525" anchor="b">
                    <a:lnL>
                      <a:noFill/>
                    </a:lnL>
                    <a:lnR>
                      <a:noFill/>
                    </a:lnR>
                    <a:lnT>
                      <a:noFill/>
                    </a:lnT>
                    <a:lnB>
                      <a:noFill/>
                    </a:lnB>
                    <a:noFill/>
                  </a:tcPr>
                </a:tc>
                <a:tc>
                  <a:txBody>
                    <a:bodyPr/>
                    <a:lstStyle/>
                    <a:p>
                      <a:pPr algn="r" fontAlgn="b">
                        <a:buNone/>
                      </a:pPr>
                      <a:r>
                        <a:rPr lang="en-US" sz="1100">
                          <a:effectLst/>
                          <a:latin typeface="Aptos Narrow" panose="020B0004020202020204" pitchFamily="34" charset="0"/>
                        </a:rPr>
                        <a:t>1</a:t>
                      </a:r>
                    </a:p>
                  </a:txBody>
                  <a:tcPr marL="9525" marR="9525" marT="9525" anchor="b">
                    <a:lnL>
                      <a:noFill/>
                    </a:lnL>
                    <a:lnR>
                      <a:noFill/>
                    </a:lnR>
                    <a:lnT>
                      <a:noFill/>
                    </a:lnT>
                    <a:lnB>
                      <a:noFill/>
                    </a:lnB>
                    <a:noFill/>
                  </a:tcPr>
                </a:tc>
                <a:extLst>
                  <a:ext uri="{0D108BD9-81ED-4DB2-BD59-A6C34878D82A}">
                    <a16:rowId xmlns:a16="http://schemas.microsoft.com/office/drawing/2014/main" val="937325199"/>
                  </a:ext>
                </a:extLst>
              </a:tr>
              <a:tr h="190500">
                <a:tc>
                  <a:txBody>
                    <a:bodyPr/>
                    <a:lstStyle/>
                    <a:p>
                      <a:pPr fontAlgn="b">
                        <a:buNone/>
                      </a:pPr>
                      <a:r>
                        <a:rPr lang="en-US" sz="1100">
                          <a:effectLst/>
                          <a:latin typeface="Aptos Narrow" panose="020B0004020202020204" pitchFamily="34" charset="0"/>
                        </a:rPr>
                        <a:t>blue tailed damsel fly </a:t>
                      </a:r>
                    </a:p>
                  </a:txBody>
                  <a:tcPr marL="9525" marR="9525" marT="9525" anchor="b">
                    <a:lnL>
                      <a:noFill/>
                    </a:lnL>
                    <a:lnR>
                      <a:noFill/>
                    </a:lnR>
                    <a:lnT>
                      <a:noFill/>
                    </a:lnT>
                    <a:lnB>
                      <a:noFill/>
                    </a:lnB>
                    <a:noFill/>
                  </a:tcPr>
                </a:tc>
                <a:tc>
                  <a:txBody>
                    <a:bodyPr/>
                    <a:lstStyle/>
                    <a:p>
                      <a:pPr algn="r" fontAlgn="b">
                        <a:buNone/>
                      </a:pPr>
                      <a:r>
                        <a:rPr lang="en-US" sz="1100">
                          <a:effectLst/>
                          <a:latin typeface="Aptos Narrow" panose="020B0004020202020204" pitchFamily="34" charset="0"/>
                        </a:rPr>
                        <a:t>1</a:t>
                      </a:r>
                    </a:p>
                  </a:txBody>
                  <a:tcPr marL="9525" marR="9525" marT="9525" anchor="b">
                    <a:lnL>
                      <a:noFill/>
                    </a:lnL>
                    <a:lnR>
                      <a:noFill/>
                    </a:lnR>
                    <a:lnT>
                      <a:noFill/>
                    </a:lnT>
                    <a:lnB>
                      <a:noFill/>
                    </a:lnB>
                    <a:noFill/>
                  </a:tcPr>
                </a:tc>
                <a:extLst>
                  <a:ext uri="{0D108BD9-81ED-4DB2-BD59-A6C34878D82A}">
                    <a16:rowId xmlns:a16="http://schemas.microsoft.com/office/drawing/2014/main" val="2031452984"/>
                  </a:ext>
                </a:extLst>
              </a:tr>
              <a:tr h="190500">
                <a:tc>
                  <a:txBody>
                    <a:bodyPr/>
                    <a:lstStyle/>
                    <a:p>
                      <a:pPr fontAlgn="b">
                        <a:buNone/>
                      </a:pPr>
                      <a:r>
                        <a:rPr lang="en-US" sz="1100">
                          <a:effectLst/>
                          <a:latin typeface="Aptos Narrow" panose="020B0004020202020204" pitchFamily="34" charset="0"/>
                        </a:rPr>
                        <a:t>Water strider</a:t>
                      </a:r>
                    </a:p>
                  </a:txBody>
                  <a:tcPr marL="9525" marR="9525" marT="9525" anchor="b">
                    <a:lnL>
                      <a:noFill/>
                    </a:lnL>
                    <a:lnR>
                      <a:noFill/>
                    </a:lnR>
                    <a:lnT>
                      <a:noFill/>
                    </a:lnT>
                    <a:lnB>
                      <a:noFill/>
                    </a:lnB>
                    <a:noFill/>
                  </a:tcPr>
                </a:tc>
                <a:tc>
                  <a:txBody>
                    <a:bodyPr/>
                    <a:lstStyle/>
                    <a:p>
                      <a:pPr algn="r" fontAlgn="b">
                        <a:buNone/>
                      </a:pPr>
                      <a:r>
                        <a:rPr lang="en-US" sz="1100">
                          <a:effectLst/>
                          <a:latin typeface="Aptos Narrow" panose="020B0004020202020204" pitchFamily="34" charset="0"/>
                        </a:rPr>
                        <a:t>2</a:t>
                      </a:r>
                    </a:p>
                  </a:txBody>
                  <a:tcPr marL="9525" marR="9525" marT="9525" anchor="b">
                    <a:lnL>
                      <a:noFill/>
                    </a:lnL>
                    <a:lnR>
                      <a:noFill/>
                    </a:lnR>
                    <a:lnT>
                      <a:noFill/>
                    </a:lnT>
                    <a:lnB>
                      <a:noFill/>
                    </a:lnB>
                    <a:noFill/>
                  </a:tcPr>
                </a:tc>
                <a:extLst>
                  <a:ext uri="{0D108BD9-81ED-4DB2-BD59-A6C34878D82A}">
                    <a16:rowId xmlns:a16="http://schemas.microsoft.com/office/drawing/2014/main" val="2265139423"/>
                  </a:ext>
                </a:extLst>
              </a:tr>
              <a:tr h="190500">
                <a:tc>
                  <a:txBody>
                    <a:bodyPr/>
                    <a:lstStyle/>
                    <a:p>
                      <a:pPr fontAlgn="b">
                        <a:buNone/>
                      </a:pPr>
                      <a:r>
                        <a:rPr lang="en-US" sz="1100">
                          <a:effectLst/>
                          <a:latin typeface="Aptos Narrow" panose="020B0004020202020204" pitchFamily="34" charset="0"/>
                        </a:rPr>
                        <a:t>Blood worms</a:t>
                      </a:r>
                    </a:p>
                  </a:txBody>
                  <a:tcPr marL="9525" marR="9525" marT="9525" anchor="b">
                    <a:lnL>
                      <a:noFill/>
                    </a:lnL>
                    <a:lnR>
                      <a:noFill/>
                    </a:lnR>
                    <a:lnT>
                      <a:noFill/>
                    </a:lnT>
                    <a:lnB>
                      <a:noFill/>
                    </a:lnB>
                    <a:noFill/>
                  </a:tcPr>
                </a:tc>
                <a:tc>
                  <a:txBody>
                    <a:bodyPr/>
                    <a:lstStyle/>
                    <a:p>
                      <a:pPr algn="r" fontAlgn="b">
                        <a:buNone/>
                      </a:pPr>
                      <a:r>
                        <a:rPr lang="en-US" sz="1100">
                          <a:effectLst/>
                          <a:latin typeface="Aptos Narrow" panose="020B0004020202020204" pitchFamily="34" charset="0"/>
                        </a:rPr>
                        <a:t>30</a:t>
                      </a:r>
                    </a:p>
                  </a:txBody>
                  <a:tcPr marL="9525" marR="9525" marT="9525" anchor="b">
                    <a:lnL>
                      <a:noFill/>
                    </a:lnL>
                    <a:lnR>
                      <a:noFill/>
                    </a:lnR>
                    <a:lnT>
                      <a:noFill/>
                    </a:lnT>
                    <a:lnB>
                      <a:noFill/>
                    </a:lnB>
                    <a:noFill/>
                  </a:tcPr>
                </a:tc>
                <a:extLst>
                  <a:ext uri="{0D108BD9-81ED-4DB2-BD59-A6C34878D82A}">
                    <a16:rowId xmlns:a16="http://schemas.microsoft.com/office/drawing/2014/main" val="387055700"/>
                  </a:ext>
                </a:extLst>
              </a:tr>
              <a:tr h="190500">
                <a:tc>
                  <a:txBody>
                    <a:bodyPr/>
                    <a:lstStyle/>
                    <a:p>
                      <a:pPr fontAlgn="b">
                        <a:buNone/>
                      </a:pPr>
                      <a:r>
                        <a:rPr lang="en-US" sz="1100">
                          <a:effectLst/>
                          <a:latin typeface="Aptos Narrow" panose="020B0004020202020204" pitchFamily="34" charset="0"/>
                        </a:rPr>
                        <a:t>Pink Ramshorn snail</a:t>
                      </a:r>
                    </a:p>
                  </a:txBody>
                  <a:tcPr marL="9525" marR="9525" marT="9525" anchor="b">
                    <a:lnL>
                      <a:noFill/>
                    </a:lnL>
                    <a:lnR>
                      <a:noFill/>
                    </a:lnR>
                    <a:lnT>
                      <a:noFill/>
                    </a:lnT>
                    <a:lnB>
                      <a:noFill/>
                    </a:lnB>
                    <a:noFill/>
                  </a:tcPr>
                </a:tc>
                <a:tc>
                  <a:txBody>
                    <a:bodyPr/>
                    <a:lstStyle/>
                    <a:p>
                      <a:pPr algn="r" fontAlgn="b">
                        <a:buNone/>
                      </a:pPr>
                      <a:r>
                        <a:rPr lang="en-US" sz="1100">
                          <a:effectLst/>
                          <a:latin typeface="Aptos Narrow" panose="020B0004020202020204" pitchFamily="34" charset="0"/>
                        </a:rPr>
                        <a:t>2</a:t>
                      </a:r>
                    </a:p>
                  </a:txBody>
                  <a:tcPr marL="9525" marR="9525" marT="9525" anchor="b">
                    <a:lnL>
                      <a:noFill/>
                    </a:lnL>
                    <a:lnR>
                      <a:noFill/>
                    </a:lnR>
                    <a:lnT>
                      <a:noFill/>
                    </a:lnT>
                    <a:lnB>
                      <a:noFill/>
                    </a:lnB>
                    <a:noFill/>
                  </a:tcPr>
                </a:tc>
                <a:extLst>
                  <a:ext uri="{0D108BD9-81ED-4DB2-BD59-A6C34878D82A}">
                    <a16:rowId xmlns:a16="http://schemas.microsoft.com/office/drawing/2014/main" val="1969805814"/>
                  </a:ext>
                </a:extLst>
              </a:tr>
              <a:tr h="190500">
                <a:tc>
                  <a:txBody>
                    <a:bodyPr/>
                    <a:lstStyle/>
                    <a:p>
                      <a:pPr fontAlgn="b">
                        <a:buNone/>
                      </a:pPr>
                      <a:r>
                        <a:rPr lang="en-US" sz="1100">
                          <a:effectLst/>
                          <a:latin typeface="Aptos Narrow" panose="020B0004020202020204" pitchFamily="34" charset="0"/>
                        </a:rPr>
                        <a:t>Sawfly larvae</a:t>
                      </a:r>
                    </a:p>
                  </a:txBody>
                  <a:tcPr marL="9525" marR="9525" marT="9525" anchor="b">
                    <a:lnL>
                      <a:noFill/>
                    </a:lnL>
                    <a:lnR>
                      <a:noFill/>
                    </a:lnR>
                    <a:lnT>
                      <a:noFill/>
                    </a:lnT>
                    <a:lnB>
                      <a:noFill/>
                    </a:lnB>
                    <a:noFill/>
                  </a:tcPr>
                </a:tc>
                <a:tc>
                  <a:txBody>
                    <a:bodyPr/>
                    <a:lstStyle/>
                    <a:p>
                      <a:pPr algn="r" fontAlgn="b">
                        <a:buNone/>
                      </a:pPr>
                      <a:r>
                        <a:rPr lang="en-US" sz="1100">
                          <a:effectLst/>
                          <a:latin typeface="Aptos Narrow" panose="020B0004020202020204" pitchFamily="34" charset="0"/>
                        </a:rPr>
                        <a:t>2</a:t>
                      </a:r>
                    </a:p>
                  </a:txBody>
                  <a:tcPr marL="9525" marR="9525" marT="9525" anchor="b">
                    <a:lnL>
                      <a:noFill/>
                    </a:lnL>
                    <a:lnR>
                      <a:noFill/>
                    </a:lnR>
                    <a:lnT>
                      <a:noFill/>
                    </a:lnT>
                    <a:lnB>
                      <a:noFill/>
                    </a:lnB>
                    <a:noFill/>
                  </a:tcPr>
                </a:tc>
                <a:extLst>
                  <a:ext uri="{0D108BD9-81ED-4DB2-BD59-A6C34878D82A}">
                    <a16:rowId xmlns:a16="http://schemas.microsoft.com/office/drawing/2014/main" val="143014714"/>
                  </a:ext>
                </a:extLst>
              </a:tr>
              <a:tr h="190500">
                <a:tc>
                  <a:txBody>
                    <a:bodyPr/>
                    <a:lstStyle/>
                    <a:p>
                      <a:pPr fontAlgn="b">
                        <a:buNone/>
                      </a:pPr>
                      <a:r>
                        <a:rPr lang="en-US" sz="1100">
                          <a:effectLst/>
                          <a:latin typeface="Aptos Narrow" panose="020B0004020202020204" pitchFamily="34" charset="0"/>
                        </a:rPr>
                        <a:t>Hoverfly</a:t>
                      </a:r>
                    </a:p>
                  </a:txBody>
                  <a:tcPr marL="9525" marR="9525" marT="9525" anchor="b">
                    <a:lnL>
                      <a:noFill/>
                    </a:lnL>
                    <a:lnR>
                      <a:noFill/>
                    </a:lnR>
                    <a:lnT>
                      <a:noFill/>
                    </a:lnT>
                    <a:lnB>
                      <a:noFill/>
                    </a:lnB>
                    <a:noFill/>
                  </a:tcPr>
                </a:tc>
                <a:tc>
                  <a:txBody>
                    <a:bodyPr/>
                    <a:lstStyle/>
                    <a:p>
                      <a:pPr algn="r" fontAlgn="b">
                        <a:buNone/>
                      </a:pPr>
                      <a:r>
                        <a:rPr lang="en-US" sz="1100">
                          <a:effectLst/>
                          <a:latin typeface="Aptos Narrow" panose="020B0004020202020204" pitchFamily="34" charset="0"/>
                        </a:rPr>
                        <a:t>3</a:t>
                      </a:r>
                    </a:p>
                  </a:txBody>
                  <a:tcPr marL="9525" marR="9525" marT="9525" anchor="b">
                    <a:lnL>
                      <a:noFill/>
                    </a:lnL>
                    <a:lnR>
                      <a:noFill/>
                    </a:lnR>
                    <a:lnT>
                      <a:noFill/>
                    </a:lnT>
                    <a:lnB>
                      <a:noFill/>
                    </a:lnB>
                    <a:noFill/>
                  </a:tcPr>
                </a:tc>
                <a:extLst>
                  <a:ext uri="{0D108BD9-81ED-4DB2-BD59-A6C34878D82A}">
                    <a16:rowId xmlns:a16="http://schemas.microsoft.com/office/drawing/2014/main" val="245144170"/>
                  </a:ext>
                </a:extLst>
              </a:tr>
              <a:tr h="190500">
                <a:tc>
                  <a:txBody>
                    <a:bodyPr/>
                    <a:lstStyle/>
                    <a:p>
                      <a:pPr fontAlgn="b">
                        <a:buNone/>
                      </a:pPr>
                      <a:r>
                        <a:rPr lang="en-US" sz="1100">
                          <a:effectLst/>
                          <a:latin typeface="Aptos Narrow" panose="020B0004020202020204" pitchFamily="34" charset="0"/>
                        </a:rPr>
                        <a:t>Great pond snail eggs</a:t>
                      </a:r>
                    </a:p>
                  </a:txBody>
                  <a:tcPr marL="9525" marR="9525" marT="9525" anchor="b">
                    <a:lnL>
                      <a:noFill/>
                    </a:lnL>
                    <a:lnR>
                      <a:noFill/>
                    </a:lnR>
                    <a:lnT>
                      <a:noFill/>
                    </a:lnT>
                    <a:lnB>
                      <a:noFill/>
                    </a:lnB>
                    <a:noFill/>
                  </a:tcPr>
                </a:tc>
                <a:tc>
                  <a:txBody>
                    <a:bodyPr/>
                    <a:lstStyle/>
                    <a:p>
                      <a:pPr algn="r" fontAlgn="b">
                        <a:buNone/>
                      </a:pPr>
                      <a:r>
                        <a:rPr lang="en-US" sz="1100">
                          <a:effectLst/>
                          <a:latin typeface="Aptos Narrow" panose="020B0004020202020204" pitchFamily="34" charset="0"/>
                        </a:rPr>
                        <a:t>50</a:t>
                      </a:r>
                    </a:p>
                  </a:txBody>
                  <a:tcPr marL="9525" marR="9525" marT="9525" anchor="b">
                    <a:lnL>
                      <a:noFill/>
                    </a:lnL>
                    <a:lnR>
                      <a:noFill/>
                    </a:lnR>
                    <a:lnT>
                      <a:noFill/>
                    </a:lnT>
                    <a:lnB>
                      <a:noFill/>
                    </a:lnB>
                    <a:noFill/>
                  </a:tcPr>
                </a:tc>
                <a:extLst>
                  <a:ext uri="{0D108BD9-81ED-4DB2-BD59-A6C34878D82A}">
                    <a16:rowId xmlns:a16="http://schemas.microsoft.com/office/drawing/2014/main" val="3806189113"/>
                  </a:ext>
                </a:extLst>
              </a:tr>
              <a:tr h="190500">
                <a:tc>
                  <a:txBody>
                    <a:bodyPr/>
                    <a:lstStyle/>
                    <a:p>
                      <a:pPr fontAlgn="b">
                        <a:buNone/>
                      </a:pPr>
                      <a:r>
                        <a:rPr lang="en-US" sz="1100">
                          <a:effectLst/>
                          <a:latin typeface="Aptos Narrow" panose="020B0004020202020204" pitchFamily="34" charset="0"/>
                        </a:rPr>
                        <a:t>Mosquito Larvae</a:t>
                      </a:r>
                    </a:p>
                  </a:txBody>
                  <a:tcPr marL="9525" marR="9525" marT="9525" anchor="b">
                    <a:lnL>
                      <a:noFill/>
                    </a:lnL>
                    <a:lnR>
                      <a:noFill/>
                    </a:lnR>
                    <a:lnT>
                      <a:noFill/>
                    </a:lnT>
                    <a:lnB>
                      <a:noFill/>
                    </a:lnB>
                    <a:noFill/>
                  </a:tcPr>
                </a:tc>
                <a:tc>
                  <a:txBody>
                    <a:bodyPr/>
                    <a:lstStyle/>
                    <a:p>
                      <a:pPr algn="r" fontAlgn="b">
                        <a:buNone/>
                      </a:pPr>
                      <a:r>
                        <a:rPr lang="en-US" sz="1100">
                          <a:effectLst/>
                          <a:latin typeface="Aptos Narrow" panose="020B0004020202020204" pitchFamily="34" charset="0"/>
                        </a:rPr>
                        <a:t>60</a:t>
                      </a:r>
                    </a:p>
                  </a:txBody>
                  <a:tcPr marL="9525" marR="9525" marT="9525" anchor="b">
                    <a:lnL>
                      <a:noFill/>
                    </a:lnL>
                    <a:lnR>
                      <a:noFill/>
                    </a:lnR>
                    <a:lnT>
                      <a:noFill/>
                    </a:lnT>
                    <a:lnB>
                      <a:noFill/>
                    </a:lnB>
                    <a:noFill/>
                  </a:tcPr>
                </a:tc>
                <a:extLst>
                  <a:ext uri="{0D108BD9-81ED-4DB2-BD59-A6C34878D82A}">
                    <a16:rowId xmlns:a16="http://schemas.microsoft.com/office/drawing/2014/main" val="102123011"/>
                  </a:ext>
                </a:extLst>
              </a:tr>
            </a:tbl>
          </a:graphicData>
        </a:graphic>
      </p:graphicFrame>
    </p:spTree>
    <p:extLst>
      <p:ext uri="{BB962C8B-B14F-4D97-AF65-F5344CB8AC3E}">
        <p14:creationId xmlns:p14="http://schemas.microsoft.com/office/powerpoint/2010/main" val="2086372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84AFD59-8CE8-C9A4-0866-2A560366962B}"/>
              </a:ext>
            </a:extLst>
          </p:cNvPr>
          <p:cNvGraphicFramePr>
            <a:graphicFrameLocks/>
          </p:cNvGraphicFramePr>
          <p:nvPr>
            <p:extLst>
              <p:ext uri="{D42A27DB-BD31-4B8C-83A1-F6EECF244321}">
                <p14:modId xmlns:p14="http://schemas.microsoft.com/office/powerpoint/2010/main" val="2242522677"/>
              </p:ext>
            </p:extLst>
          </p:nvPr>
        </p:nvGraphicFramePr>
        <p:xfrm>
          <a:off x="759035" y="1976618"/>
          <a:ext cx="11183608" cy="460974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95D93097-15EF-E1C8-8089-2E476106AD93}"/>
              </a:ext>
            </a:extLst>
          </p:cNvPr>
          <p:cNvSpPr txBox="1"/>
          <p:nvPr/>
        </p:nvSpPr>
        <p:spPr>
          <a:xfrm>
            <a:off x="336096" y="424543"/>
            <a:ext cx="1184365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u="sng" dirty="0"/>
              <a:t>Bar chart showing the different species and numbers observed in the pond </a:t>
            </a:r>
          </a:p>
        </p:txBody>
      </p:sp>
      <p:sp>
        <p:nvSpPr>
          <p:cNvPr id="2" name="TextBox 1">
            <a:extLst>
              <a:ext uri="{FF2B5EF4-FFF2-40B4-BE49-F238E27FC236}">
                <a16:creationId xmlns:a16="http://schemas.microsoft.com/office/drawing/2014/main" id="{68CDF5CC-1479-17DA-287D-5263DE7E6514}"/>
              </a:ext>
            </a:extLst>
          </p:cNvPr>
          <p:cNvSpPr txBox="1"/>
          <p:nvPr/>
        </p:nvSpPr>
        <p:spPr>
          <a:xfrm>
            <a:off x="885825" y="1104900"/>
            <a:ext cx="10086975"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700" dirty="0">
                <a:cs typeface="Arial"/>
              </a:rPr>
              <a:t>The bar chart shows that each biological component needed to create a pond ecosystem were identified in the pond, there were producers, primary and secondary consumers and decomposers. </a:t>
            </a:r>
            <a:r>
              <a:rPr lang="en-US" sz="1700" dirty="0"/>
              <a:t>​</a:t>
            </a:r>
            <a:endParaRPr lang="en-US" dirty="0"/>
          </a:p>
        </p:txBody>
      </p:sp>
    </p:spTree>
    <p:extLst>
      <p:ext uri="{BB962C8B-B14F-4D97-AF65-F5344CB8AC3E}">
        <p14:creationId xmlns:p14="http://schemas.microsoft.com/office/powerpoint/2010/main" val="1947698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844FAF-C98A-25E6-CDA1-0AC3220F92E3}"/>
              </a:ext>
            </a:extLst>
          </p:cNvPr>
          <p:cNvSpPr>
            <a:spLocks noGrp="1"/>
          </p:cNvSpPr>
          <p:nvPr>
            <p:ph type="title"/>
          </p:nvPr>
        </p:nvSpPr>
        <p:spPr>
          <a:xfrm>
            <a:off x="836679" y="723898"/>
            <a:ext cx="6002110" cy="1495425"/>
          </a:xfrm>
        </p:spPr>
        <p:txBody>
          <a:bodyPr>
            <a:normAutofit/>
          </a:bodyPr>
          <a:lstStyle/>
          <a:p>
            <a:r>
              <a:rPr lang="en-US" sz="4000" b="1" u="sng" dirty="0"/>
              <a:t>Conclusion</a:t>
            </a:r>
          </a:p>
        </p:txBody>
      </p:sp>
      <p:sp>
        <p:nvSpPr>
          <p:cNvPr id="3" name="Content Placeholder 2">
            <a:extLst>
              <a:ext uri="{FF2B5EF4-FFF2-40B4-BE49-F238E27FC236}">
                <a16:creationId xmlns:a16="http://schemas.microsoft.com/office/drawing/2014/main" id="{CBBF1606-EEFB-5680-3EB8-8C296994C38D}"/>
              </a:ext>
            </a:extLst>
          </p:cNvPr>
          <p:cNvSpPr>
            <a:spLocks noGrp="1"/>
          </p:cNvSpPr>
          <p:nvPr>
            <p:ph idx="1"/>
          </p:nvPr>
        </p:nvSpPr>
        <p:spPr>
          <a:xfrm>
            <a:off x="836680" y="2405067"/>
            <a:ext cx="6002110" cy="3729034"/>
          </a:xfrm>
        </p:spPr>
        <p:txBody>
          <a:bodyPr vert="horz" lIns="91440" tIns="45720" rIns="91440" bIns="45720" rtlCol="0" anchor="t">
            <a:normAutofit/>
          </a:bodyPr>
          <a:lstStyle/>
          <a:p>
            <a:pPr marL="0" indent="0">
              <a:buNone/>
            </a:pPr>
            <a:r>
              <a:rPr lang="en-US" sz="2000" dirty="0"/>
              <a:t>My </a:t>
            </a:r>
            <a:r>
              <a:rPr lang="en-US" sz="2000" dirty="0">
                <a:latin typeface="Aptos"/>
              </a:rPr>
              <a:t>Conclusion is that </a:t>
            </a:r>
            <a:r>
              <a:rPr lang="en-US" sz="2000" dirty="0"/>
              <a:t>a man-made wildlife habitat can provide an Ecosystem for reptiles, amphibians and other wildlife to live in. The recorded field observations show that the amount of wildlife around the pond has increased with at least 15 new species observed.</a:t>
            </a:r>
          </a:p>
          <a:p>
            <a:pPr marL="0" indent="0">
              <a:buNone/>
            </a:pPr>
            <a:endParaRPr lang="en-US" sz="2000"/>
          </a:p>
        </p:txBody>
      </p:sp>
      <p:pic>
        <p:nvPicPr>
          <p:cNvPr id="4" name="Picture 3" descr="IMG_7319.jpg">
            <a:extLst>
              <a:ext uri="{FF2B5EF4-FFF2-40B4-BE49-F238E27FC236}">
                <a16:creationId xmlns:a16="http://schemas.microsoft.com/office/drawing/2014/main" id="{962E13B9-1861-4E9C-C803-F979B927A1CC}"/>
              </a:ext>
            </a:extLst>
          </p:cNvPr>
          <p:cNvPicPr>
            <a:picLocks noChangeAspect="1"/>
          </p:cNvPicPr>
          <p:nvPr/>
        </p:nvPicPr>
        <p:blipFill>
          <a:blip r:embed="rId2"/>
          <a:srcRect r="2935"/>
          <a:stretch>
            <a:fillRect/>
          </a:stretch>
        </p:blipFill>
        <p:spPr>
          <a:xfrm>
            <a:off x="7199440" y="10"/>
            <a:ext cx="4992560" cy="6857990"/>
          </a:xfrm>
          <a:prstGeom prst="rect">
            <a:avLst/>
          </a:prstGeom>
          <a:effectLst/>
        </p:spPr>
      </p:pic>
    </p:spTree>
    <p:extLst>
      <p:ext uri="{BB962C8B-B14F-4D97-AF65-F5344CB8AC3E}">
        <p14:creationId xmlns:p14="http://schemas.microsoft.com/office/powerpoint/2010/main" val="614325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E88E9-C884-BC34-0ED3-DCDD4AF10837}"/>
              </a:ext>
            </a:extLst>
          </p:cNvPr>
          <p:cNvSpPr>
            <a:spLocks noGrp="1"/>
          </p:cNvSpPr>
          <p:nvPr>
            <p:ph type="title"/>
          </p:nvPr>
        </p:nvSpPr>
        <p:spPr/>
        <p:txBody>
          <a:bodyPr>
            <a:normAutofit/>
          </a:bodyPr>
          <a:lstStyle/>
          <a:p>
            <a:pPr algn="ctr"/>
            <a:br>
              <a:rPr lang="en-US" u="sng" dirty="0"/>
            </a:br>
            <a:r>
              <a:rPr lang="en-US" b="1" u="sng" dirty="0"/>
              <a:t>Pond Ecosystem</a:t>
            </a:r>
          </a:p>
        </p:txBody>
      </p:sp>
      <p:sp>
        <p:nvSpPr>
          <p:cNvPr id="3" name="Content Placeholder 2">
            <a:extLst>
              <a:ext uri="{FF2B5EF4-FFF2-40B4-BE49-F238E27FC236}">
                <a16:creationId xmlns:a16="http://schemas.microsoft.com/office/drawing/2014/main" id="{33CB6508-8595-A550-5D67-D93EFAB04651}"/>
              </a:ext>
            </a:extLst>
          </p:cNvPr>
          <p:cNvSpPr>
            <a:spLocks noGrp="1"/>
          </p:cNvSpPr>
          <p:nvPr>
            <p:ph idx="1"/>
          </p:nvPr>
        </p:nvSpPr>
        <p:spPr>
          <a:xfrm>
            <a:off x="838200" y="1936238"/>
            <a:ext cx="10515600" cy="4351338"/>
          </a:xfrm>
        </p:spPr>
        <p:txBody>
          <a:bodyPr vert="horz" lIns="91440" tIns="45720" rIns="91440" bIns="45720" rtlCol="0" anchor="t">
            <a:normAutofit/>
          </a:bodyPr>
          <a:lstStyle/>
          <a:p>
            <a:pPr marL="285750" indent="-285750"/>
            <a:r>
              <a:rPr lang="en-US" sz="1600" dirty="0">
                <a:solidFill>
                  <a:srgbClr val="000000"/>
                </a:solidFill>
                <a:ea typeface="+mn-lt"/>
                <a:cs typeface="+mn-lt"/>
              </a:rPr>
              <a:t>A pond ecosystem is </a:t>
            </a:r>
            <a:r>
              <a:rPr lang="en-US" sz="1600" dirty="0">
                <a:ea typeface="+mn-lt"/>
                <a:cs typeface="+mn-lt"/>
              </a:rPr>
              <a:t>a small-scale, self-contained freshwater environment where biotic organisms interact with  their abiotic surroundings like water, sunlight, temperature and nutrients.</a:t>
            </a:r>
            <a:endParaRPr lang="en-US" sz="1600" dirty="0">
              <a:solidFill>
                <a:srgbClr val="001D35"/>
              </a:solidFill>
              <a:ea typeface="+mn-lt"/>
              <a:cs typeface="+mn-lt"/>
            </a:endParaRPr>
          </a:p>
          <a:p>
            <a:pPr marL="285750" indent="-285750"/>
            <a:endParaRPr lang="en-US" sz="1600" dirty="0">
              <a:ea typeface="+mn-lt"/>
              <a:cs typeface="+mn-lt"/>
            </a:endParaRPr>
          </a:p>
          <a:p>
            <a:pPr marL="285750" indent="-285750"/>
            <a:endParaRPr lang="en-US" sz="1600" dirty="0">
              <a:ea typeface="+mn-lt"/>
              <a:cs typeface="+mn-lt"/>
            </a:endParaRPr>
          </a:p>
          <a:p>
            <a:pPr marL="285750" indent="-285750"/>
            <a:endParaRPr lang="en-US" sz="1600" dirty="0">
              <a:ea typeface="+mn-lt"/>
              <a:cs typeface="+mn-lt"/>
            </a:endParaRPr>
          </a:p>
          <a:p>
            <a:pPr marL="0" indent="0">
              <a:buNone/>
            </a:pPr>
            <a:endParaRPr lang="en-US" sz="1600" dirty="0">
              <a:ea typeface="+mn-lt"/>
              <a:cs typeface="+mn-lt"/>
            </a:endParaRPr>
          </a:p>
          <a:p>
            <a:pPr marL="0" indent="0">
              <a:buNone/>
            </a:pPr>
            <a:endParaRPr lang="en-US" sz="1600" dirty="0">
              <a:ea typeface="+mn-lt"/>
              <a:cs typeface="+mn-lt"/>
            </a:endParaRPr>
          </a:p>
          <a:p>
            <a:pPr marL="0" indent="0">
              <a:buNone/>
            </a:pPr>
            <a:endParaRPr lang="en-US" sz="1600" dirty="0">
              <a:ea typeface="+mn-lt"/>
              <a:cs typeface="+mn-lt"/>
            </a:endParaRPr>
          </a:p>
          <a:p>
            <a:pPr marL="0" indent="0">
              <a:buNone/>
            </a:pPr>
            <a:endParaRPr lang="en-US" sz="1600" dirty="0">
              <a:ea typeface="+mn-lt"/>
              <a:cs typeface="+mn-lt"/>
            </a:endParaRPr>
          </a:p>
          <a:p>
            <a:pPr marL="0" indent="0">
              <a:buNone/>
            </a:pPr>
            <a:endParaRPr lang="en-US" sz="1600" dirty="0">
              <a:ea typeface="+mn-lt"/>
              <a:cs typeface="+mn-lt"/>
            </a:endParaRPr>
          </a:p>
          <a:p>
            <a:pPr marL="0" indent="0">
              <a:buNone/>
            </a:pPr>
            <a:endParaRPr lang="en-US" sz="1600" dirty="0">
              <a:ea typeface="+mn-lt"/>
              <a:cs typeface="+mn-lt"/>
            </a:endParaRPr>
          </a:p>
          <a:p>
            <a:pPr marL="285750" indent="-285750"/>
            <a:r>
              <a:rPr lang="en-US" sz="1600" dirty="0">
                <a:ea typeface="+mn-lt"/>
                <a:cs typeface="+mn-lt"/>
              </a:rPr>
              <a:t>Within a pond there are different zones, from the pond surface at the top, down to the bottom of the pond, each zone has distinct inhabitants and functions.</a:t>
            </a:r>
            <a:endParaRPr lang="en-US" sz="1600" dirty="0">
              <a:solidFill>
                <a:srgbClr val="001D35"/>
              </a:solidFill>
              <a:ea typeface="+mn-lt"/>
              <a:cs typeface="+mn-lt"/>
            </a:endParaRPr>
          </a:p>
          <a:p>
            <a:pPr marL="0" indent="0">
              <a:buNone/>
            </a:pPr>
            <a:endParaRPr lang="en-US" dirty="0"/>
          </a:p>
        </p:txBody>
      </p:sp>
      <p:pic>
        <p:nvPicPr>
          <p:cNvPr id="4" name="Picture 3" descr="Pond Eco-System Wallboard | Ecosystems, Pond habitat, Aquatic ecosystem">
            <a:extLst>
              <a:ext uri="{FF2B5EF4-FFF2-40B4-BE49-F238E27FC236}">
                <a16:creationId xmlns:a16="http://schemas.microsoft.com/office/drawing/2014/main" id="{F9C8B0B4-E5CA-E0E6-AB26-BCAE8E0FAF32}"/>
              </a:ext>
            </a:extLst>
          </p:cNvPr>
          <p:cNvPicPr>
            <a:picLocks noChangeAspect="1"/>
          </p:cNvPicPr>
          <p:nvPr/>
        </p:nvPicPr>
        <p:blipFill>
          <a:blip r:embed="rId2"/>
          <a:srcRect t="12209" b="12920"/>
          <a:stretch>
            <a:fillRect/>
          </a:stretch>
        </p:blipFill>
        <p:spPr>
          <a:xfrm>
            <a:off x="4336949" y="2627979"/>
            <a:ext cx="3244646" cy="2424270"/>
          </a:xfrm>
          <a:prstGeom prst="rect">
            <a:avLst/>
          </a:prstGeom>
        </p:spPr>
      </p:pic>
    </p:spTree>
    <p:extLst>
      <p:ext uri="{BB962C8B-B14F-4D97-AF65-F5344CB8AC3E}">
        <p14:creationId xmlns:p14="http://schemas.microsoft.com/office/powerpoint/2010/main" val="3596434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8B9FA-98EE-DA1C-573E-5EBA6E8AF953}"/>
              </a:ext>
            </a:extLst>
          </p:cNvPr>
          <p:cNvSpPr>
            <a:spLocks noGrp="1"/>
          </p:cNvSpPr>
          <p:nvPr>
            <p:ph type="title"/>
          </p:nvPr>
        </p:nvSpPr>
        <p:spPr/>
        <p:txBody>
          <a:bodyPr/>
          <a:lstStyle/>
          <a:p>
            <a:pPr algn="ctr"/>
            <a:r>
              <a:rPr lang="en-US" b="1" u="sng" dirty="0"/>
              <a:t>Food Chain</a:t>
            </a:r>
          </a:p>
        </p:txBody>
      </p:sp>
      <p:sp>
        <p:nvSpPr>
          <p:cNvPr id="3" name="Content Placeholder 2">
            <a:extLst>
              <a:ext uri="{FF2B5EF4-FFF2-40B4-BE49-F238E27FC236}">
                <a16:creationId xmlns:a16="http://schemas.microsoft.com/office/drawing/2014/main" id="{739ED6DA-5272-3FB1-7616-666CDA8B1F5B}"/>
              </a:ext>
            </a:extLst>
          </p:cNvPr>
          <p:cNvSpPr>
            <a:spLocks noGrp="1"/>
          </p:cNvSpPr>
          <p:nvPr>
            <p:ph idx="1"/>
          </p:nvPr>
        </p:nvSpPr>
        <p:spPr/>
        <p:txBody>
          <a:bodyPr vert="horz" lIns="91440" tIns="45720" rIns="91440" bIns="45720" rtlCol="0" anchor="t">
            <a:normAutofit/>
          </a:bodyPr>
          <a:lstStyle/>
          <a:p>
            <a:pPr marL="0" indent="0">
              <a:buNone/>
            </a:pPr>
            <a:r>
              <a:rPr lang="en-US" sz="1600" dirty="0"/>
              <a:t>The biological components of a pond ecosystem include all living organisms, which are categorized into 3 groups:</a:t>
            </a:r>
          </a:p>
          <a:p>
            <a:pPr marL="285750" indent="-285750"/>
            <a:r>
              <a:rPr lang="en-US" sz="1600" dirty="0"/>
              <a:t>Producers -a plant that makes its own food from sunlight.</a:t>
            </a:r>
            <a:endParaRPr lang="en-US" sz="1600" dirty="0">
              <a:solidFill>
                <a:srgbClr val="000000"/>
              </a:solidFill>
              <a:ea typeface="+mn-lt"/>
              <a:cs typeface="+mn-lt"/>
            </a:endParaRPr>
          </a:p>
          <a:p>
            <a:pPr marL="285750" indent="-285750"/>
            <a:r>
              <a:rPr lang="en-US" sz="1600" dirty="0"/>
              <a:t>Consumers -a consumer that eats the producer.</a:t>
            </a:r>
          </a:p>
          <a:p>
            <a:r>
              <a:rPr lang="en-US" sz="1600" dirty="0"/>
              <a:t>Decomposers- organisms that break down dead organisms </a:t>
            </a:r>
          </a:p>
          <a:p>
            <a:pPr marL="285750" indent="-285750"/>
            <a:endParaRPr lang="en-US" sz="1600" dirty="0"/>
          </a:p>
          <a:p>
            <a:endParaRPr lang="en-US" dirty="0"/>
          </a:p>
        </p:txBody>
      </p:sp>
      <p:pic>
        <p:nvPicPr>
          <p:cNvPr id="9" name="Picture 8" descr="Food Chain and Food Webs explained">
            <a:extLst>
              <a:ext uri="{FF2B5EF4-FFF2-40B4-BE49-F238E27FC236}">
                <a16:creationId xmlns:a16="http://schemas.microsoft.com/office/drawing/2014/main" id="{7C4B5D06-4D02-46B1-85A1-28659A24502B}"/>
              </a:ext>
            </a:extLst>
          </p:cNvPr>
          <p:cNvPicPr>
            <a:picLocks noChangeAspect="1"/>
          </p:cNvPicPr>
          <p:nvPr/>
        </p:nvPicPr>
        <p:blipFill>
          <a:blip r:embed="rId2"/>
          <a:srcRect l="26282" t="-3500"/>
          <a:stretch>
            <a:fillRect/>
          </a:stretch>
        </p:blipFill>
        <p:spPr>
          <a:xfrm>
            <a:off x="5227864" y="3661725"/>
            <a:ext cx="4072551" cy="2287134"/>
          </a:xfrm>
          <a:prstGeom prst="rect">
            <a:avLst/>
          </a:prstGeom>
        </p:spPr>
      </p:pic>
      <p:pic>
        <p:nvPicPr>
          <p:cNvPr id="11" name="Picture 10" descr="Algae Blooms in Ponds and Lakes: How to Prevent Them">
            <a:extLst>
              <a:ext uri="{FF2B5EF4-FFF2-40B4-BE49-F238E27FC236}">
                <a16:creationId xmlns:a16="http://schemas.microsoft.com/office/drawing/2014/main" id="{181F5651-C94D-A627-C490-2AA4E29F8FAB}"/>
              </a:ext>
            </a:extLst>
          </p:cNvPr>
          <p:cNvPicPr>
            <a:picLocks noChangeAspect="1"/>
          </p:cNvPicPr>
          <p:nvPr/>
        </p:nvPicPr>
        <p:blipFill>
          <a:blip r:embed="rId3"/>
          <a:stretch>
            <a:fillRect/>
          </a:stretch>
        </p:blipFill>
        <p:spPr>
          <a:xfrm>
            <a:off x="747712" y="3430361"/>
            <a:ext cx="4208690" cy="2740479"/>
          </a:xfrm>
          <a:prstGeom prst="rect">
            <a:avLst/>
          </a:prstGeom>
        </p:spPr>
      </p:pic>
      <p:pic>
        <p:nvPicPr>
          <p:cNvPr id="13" name="Picture 12" descr="IMG_7329.jpg">
            <a:extLst>
              <a:ext uri="{FF2B5EF4-FFF2-40B4-BE49-F238E27FC236}">
                <a16:creationId xmlns:a16="http://schemas.microsoft.com/office/drawing/2014/main" id="{75707D1F-35F2-B83D-682E-6470008F08D6}"/>
              </a:ext>
            </a:extLst>
          </p:cNvPr>
          <p:cNvPicPr>
            <a:picLocks noChangeAspect="1"/>
          </p:cNvPicPr>
          <p:nvPr/>
        </p:nvPicPr>
        <p:blipFill>
          <a:blip r:embed="rId4"/>
          <a:stretch>
            <a:fillRect/>
          </a:stretch>
        </p:blipFill>
        <p:spPr>
          <a:xfrm>
            <a:off x="9576707" y="3537857"/>
            <a:ext cx="2095500" cy="2721429"/>
          </a:xfrm>
          <a:prstGeom prst="rect">
            <a:avLst/>
          </a:prstGeom>
        </p:spPr>
      </p:pic>
    </p:spTree>
    <p:extLst>
      <p:ext uri="{BB962C8B-B14F-4D97-AF65-F5344CB8AC3E}">
        <p14:creationId xmlns:p14="http://schemas.microsoft.com/office/powerpoint/2010/main" val="2027103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2BF58-7AE9-7D7E-427E-4E2E8D485F57}"/>
              </a:ext>
            </a:extLst>
          </p:cNvPr>
          <p:cNvSpPr>
            <a:spLocks noGrp="1"/>
          </p:cNvSpPr>
          <p:nvPr>
            <p:ph type="title"/>
          </p:nvPr>
        </p:nvSpPr>
        <p:spPr/>
        <p:txBody>
          <a:bodyPr/>
          <a:lstStyle/>
          <a:p>
            <a:pPr algn="ctr"/>
            <a:r>
              <a:rPr lang="en-US" b="1" u="sng" dirty="0"/>
              <a:t>Method</a:t>
            </a:r>
          </a:p>
        </p:txBody>
      </p:sp>
      <p:sp>
        <p:nvSpPr>
          <p:cNvPr id="3" name="Content Placeholder 2">
            <a:extLst>
              <a:ext uri="{FF2B5EF4-FFF2-40B4-BE49-F238E27FC236}">
                <a16:creationId xmlns:a16="http://schemas.microsoft.com/office/drawing/2014/main" id="{33B1B55D-69DE-AC87-3857-84F6A34759C6}"/>
              </a:ext>
            </a:extLst>
          </p:cNvPr>
          <p:cNvSpPr>
            <a:spLocks noGrp="1"/>
          </p:cNvSpPr>
          <p:nvPr>
            <p:ph idx="1"/>
          </p:nvPr>
        </p:nvSpPr>
        <p:spPr>
          <a:xfrm>
            <a:off x="838200" y="1825625"/>
            <a:ext cx="10515600" cy="4351338"/>
          </a:xfrm>
        </p:spPr>
        <p:txBody>
          <a:bodyPr vert="horz" lIns="91440" tIns="45720" rIns="91440" bIns="45720" rtlCol="0" anchor="t">
            <a:noAutofit/>
          </a:bodyPr>
          <a:lstStyle/>
          <a:p>
            <a:r>
              <a:rPr lang="en-US" sz="1400" dirty="0"/>
              <a:t>First we made the pond by levelling the ground, building the man made pond and then filling it with water. </a:t>
            </a:r>
          </a:p>
          <a:p>
            <a:endParaRPr lang="en-US" sz="1400" dirty="0"/>
          </a:p>
          <a:p>
            <a:r>
              <a:rPr lang="en-US" sz="1400" dirty="0"/>
              <a:t> We then added sand and gravel, and used pebbles to make a beach area with different heights so the animals can get in and out easily. The pond also has steps to get in and out of.</a:t>
            </a:r>
          </a:p>
          <a:p>
            <a:pPr marL="0" indent="0">
              <a:buNone/>
            </a:pPr>
            <a:endParaRPr lang="en-US" sz="1400" dirty="0"/>
          </a:p>
          <a:p>
            <a:r>
              <a:rPr lang="en-US" sz="1400" dirty="0"/>
              <a:t>Next we researched which plants would best suit our pond and the type of animals we wanted to attract. We planted some plants that not only added shade, but also help to oxygenators the water and filter out pollutants and give a place for the creatures to lay their eggs.</a:t>
            </a:r>
          </a:p>
          <a:p>
            <a:pPr marL="0" indent="0">
              <a:buNone/>
            </a:pPr>
            <a:endParaRPr lang="en-US" sz="1400" dirty="0"/>
          </a:p>
          <a:p>
            <a:r>
              <a:rPr lang="en-US" sz="1400" dirty="0"/>
              <a:t>We also put plants and shelters around the outside of the pond to shelter and protect the animals from predators and the sun. I made the shelters using a 3D printer.</a:t>
            </a:r>
          </a:p>
          <a:p>
            <a:pPr marL="0" indent="0">
              <a:buNone/>
            </a:pPr>
            <a:endParaRPr lang="en-US" sz="1400" dirty="0"/>
          </a:p>
          <a:p>
            <a:r>
              <a:rPr lang="en-US" sz="1400" dirty="0"/>
              <a:t>We also planted wild flower seeds and scented flowers to attract other wildlife. </a:t>
            </a:r>
          </a:p>
          <a:p>
            <a:endParaRPr lang="en-US" sz="1400" dirty="0"/>
          </a:p>
          <a:p>
            <a:endParaRPr lang="en-US" sz="1400" dirty="0"/>
          </a:p>
          <a:p>
            <a:endParaRPr lang="en-US" sz="1400" dirty="0"/>
          </a:p>
          <a:p>
            <a:endParaRPr lang="en-US" sz="1400" dirty="0"/>
          </a:p>
          <a:p>
            <a:endParaRPr lang="en-US" sz="1400" dirty="0"/>
          </a:p>
          <a:p>
            <a:endParaRPr lang="en-US" sz="1400" dirty="0"/>
          </a:p>
          <a:p>
            <a:endParaRPr lang="en-US" dirty="0"/>
          </a:p>
        </p:txBody>
      </p:sp>
    </p:spTree>
    <p:extLst>
      <p:ext uri="{BB962C8B-B14F-4D97-AF65-F5344CB8AC3E}">
        <p14:creationId xmlns:p14="http://schemas.microsoft.com/office/powerpoint/2010/main" val="1215624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8CCB9-889F-4D93-8798-ABD241FE0B64}"/>
              </a:ext>
            </a:extLst>
          </p:cNvPr>
          <p:cNvSpPr>
            <a:spLocks noGrp="1"/>
          </p:cNvSpPr>
          <p:nvPr>
            <p:ph type="title"/>
          </p:nvPr>
        </p:nvSpPr>
        <p:spPr/>
        <p:txBody>
          <a:bodyPr/>
          <a:lstStyle/>
          <a:p>
            <a:pPr algn="ctr">
              <a:spcBef>
                <a:spcPts val="1000"/>
              </a:spcBef>
            </a:pPr>
            <a:r>
              <a:rPr lang="en-US" b="1" u="sng" dirty="0">
                <a:latin typeface="Aptos"/>
              </a:rPr>
              <a:t>Data Collection</a:t>
            </a:r>
            <a:endParaRPr lang="en-US" b="1"/>
          </a:p>
          <a:p>
            <a:endParaRPr lang="en-US" dirty="0"/>
          </a:p>
        </p:txBody>
      </p:sp>
      <p:sp>
        <p:nvSpPr>
          <p:cNvPr id="3" name="Content Placeholder 2">
            <a:extLst>
              <a:ext uri="{FF2B5EF4-FFF2-40B4-BE49-F238E27FC236}">
                <a16:creationId xmlns:a16="http://schemas.microsoft.com/office/drawing/2014/main" id="{48811FAA-5D64-B505-FFC6-F7692B307B83}"/>
              </a:ext>
            </a:extLst>
          </p:cNvPr>
          <p:cNvSpPr>
            <a:spLocks noGrp="1"/>
          </p:cNvSpPr>
          <p:nvPr>
            <p:ph idx="1"/>
          </p:nvPr>
        </p:nvSpPr>
        <p:spPr/>
        <p:txBody>
          <a:bodyPr vert="horz" lIns="91440" tIns="45720" rIns="91440" bIns="45720" rtlCol="0" anchor="t">
            <a:normAutofit/>
          </a:bodyPr>
          <a:lstStyle/>
          <a:p>
            <a:pPr marL="0" indent="0">
              <a:buNone/>
            </a:pPr>
            <a:r>
              <a:rPr lang="en-US" sz="2400" b="1" u="sng" dirty="0"/>
              <a:t>Primary Data Collection:</a:t>
            </a:r>
          </a:p>
          <a:p>
            <a:pPr marL="0" indent="0">
              <a:buNone/>
            </a:pPr>
            <a:endParaRPr lang="en-US" sz="2000" b="1" u="sng" dirty="0"/>
          </a:p>
          <a:p>
            <a:r>
              <a:rPr lang="en-US" sz="1800" dirty="0"/>
              <a:t>Primary data was collected using field research techniques and observations.</a:t>
            </a:r>
            <a:endParaRPr lang="en-US" dirty="0"/>
          </a:p>
          <a:p>
            <a:r>
              <a:rPr lang="en-US" sz="1800" dirty="0"/>
              <a:t>Observations were completed for an hour during the morning and after dusk to enable a fair recording of species.</a:t>
            </a:r>
          </a:p>
          <a:p>
            <a:r>
              <a:rPr lang="en-US" sz="1800" dirty="0"/>
              <a:t>Observations were recorded over a month period to allow species to establish in the new pond.</a:t>
            </a:r>
          </a:p>
          <a:p>
            <a:r>
              <a:rPr lang="en-US" sz="1800" dirty="0"/>
              <a:t>Each species that was observed was photographed to enable correct identification using internet resources and Google lens.</a:t>
            </a:r>
            <a:endParaRPr lang="en-US" dirty="0"/>
          </a:p>
          <a:p>
            <a:r>
              <a:rPr lang="en-US" sz="1800" dirty="0"/>
              <a:t>The type and number of species were then recorded down.</a:t>
            </a:r>
            <a:endParaRPr lang="en-US" dirty="0"/>
          </a:p>
          <a:p>
            <a:pPr marL="0" indent="0">
              <a:buNone/>
            </a:pPr>
            <a:endParaRPr lang="en-US" sz="1800" dirty="0"/>
          </a:p>
        </p:txBody>
      </p:sp>
    </p:spTree>
    <p:extLst>
      <p:ext uri="{BB962C8B-B14F-4D97-AF65-F5344CB8AC3E}">
        <p14:creationId xmlns:p14="http://schemas.microsoft.com/office/powerpoint/2010/main" val="1778766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18203-C3DE-D5CE-5977-64F89045453B}"/>
              </a:ext>
            </a:extLst>
          </p:cNvPr>
          <p:cNvSpPr>
            <a:spLocks noGrp="1"/>
          </p:cNvSpPr>
          <p:nvPr>
            <p:ph type="title"/>
          </p:nvPr>
        </p:nvSpPr>
        <p:spPr/>
        <p:txBody>
          <a:bodyPr/>
          <a:lstStyle/>
          <a:p>
            <a:r>
              <a:rPr lang="en-US" u="sng" dirty="0"/>
              <a:t>Identifying species</a:t>
            </a:r>
          </a:p>
        </p:txBody>
      </p:sp>
      <p:sp>
        <p:nvSpPr>
          <p:cNvPr id="3" name="Content Placeholder 2">
            <a:extLst>
              <a:ext uri="{FF2B5EF4-FFF2-40B4-BE49-F238E27FC236}">
                <a16:creationId xmlns:a16="http://schemas.microsoft.com/office/drawing/2014/main" id="{14E49A23-5F87-C512-4312-17D3210B8E80}"/>
              </a:ext>
            </a:extLst>
          </p:cNvPr>
          <p:cNvSpPr>
            <a:spLocks noGrp="1"/>
          </p:cNvSpPr>
          <p:nvPr>
            <p:ph idx="1"/>
          </p:nvPr>
        </p:nvSpPr>
        <p:spPr>
          <a:xfrm>
            <a:off x="838200" y="1825625"/>
            <a:ext cx="7074310" cy="4351338"/>
          </a:xfrm>
        </p:spPr>
        <p:txBody>
          <a:bodyPr vert="horz" lIns="91440" tIns="45720" rIns="91440" bIns="45720" rtlCol="0" anchor="t">
            <a:normAutofit/>
          </a:bodyPr>
          <a:lstStyle/>
          <a:p>
            <a:pPr marL="0" indent="0">
              <a:buNone/>
            </a:pPr>
            <a:r>
              <a:rPr lang="en-US" sz="1600" dirty="0"/>
              <a:t>I used numerous different online resources to help identify the different species that I observed in the pond.</a:t>
            </a:r>
          </a:p>
          <a:p>
            <a:pPr marL="0" indent="0">
              <a:buNone/>
            </a:pPr>
            <a:endParaRPr lang="en-US" sz="1600" dirty="0"/>
          </a:p>
          <a:p>
            <a:pPr marL="0" indent="0">
              <a:buNone/>
            </a:pPr>
            <a:endParaRPr lang="en-US" sz="1600" dirty="0"/>
          </a:p>
          <a:p>
            <a:pPr marL="0" indent="0">
              <a:buNone/>
            </a:pPr>
            <a:r>
              <a:rPr lang="en-US" sz="1600" dirty="0"/>
              <a:t>Example of online sources used:</a:t>
            </a:r>
          </a:p>
          <a:p>
            <a:pPr marL="285750" indent="-285750"/>
            <a:r>
              <a:rPr lang="en-US" sz="1600" dirty="0"/>
              <a:t>The wildlife trust </a:t>
            </a:r>
          </a:p>
          <a:p>
            <a:pPr marL="285750" indent="-285750"/>
            <a:r>
              <a:rPr lang="en-US" sz="1600" dirty="0"/>
              <a:t>Amphibian and reptile </a:t>
            </a:r>
            <a:r>
              <a:rPr lang="en-US" sz="1600" dirty="0">
                <a:ea typeface="+mn-lt"/>
                <a:cs typeface="+mn-lt"/>
              </a:rPr>
              <a:t>conservation trust</a:t>
            </a:r>
          </a:p>
          <a:p>
            <a:pPr marL="285750" indent="-285750"/>
            <a:r>
              <a:rPr lang="en-US" sz="1600" dirty="0"/>
              <a:t>British dragonfly society</a:t>
            </a:r>
          </a:p>
        </p:txBody>
      </p:sp>
      <p:pic>
        <p:nvPicPr>
          <p:cNvPr id="4" name="Picture 3" descr="The Wildlife Trusts - National Biodiversity Network">
            <a:extLst>
              <a:ext uri="{FF2B5EF4-FFF2-40B4-BE49-F238E27FC236}">
                <a16:creationId xmlns:a16="http://schemas.microsoft.com/office/drawing/2014/main" id="{0F2E55E4-A75B-6943-5B59-37468E703A5E}"/>
              </a:ext>
            </a:extLst>
          </p:cNvPr>
          <p:cNvPicPr>
            <a:picLocks noChangeAspect="1"/>
          </p:cNvPicPr>
          <p:nvPr/>
        </p:nvPicPr>
        <p:blipFill>
          <a:blip r:embed="rId2"/>
          <a:stretch>
            <a:fillRect/>
          </a:stretch>
        </p:blipFill>
        <p:spPr>
          <a:xfrm>
            <a:off x="8099553" y="898545"/>
            <a:ext cx="2381250" cy="2533650"/>
          </a:xfrm>
          <a:prstGeom prst="rect">
            <a:avLst/>
          </a:prstGeom>
        </p:spPr>
      </p:pic>
      <p:pic>
        <p:nvPicPr>
          <p:cNvPr id="5" name="Picture 4" descr="Amphibian and Reptile Conservation Trust: Q&amp;A with Dr Tony Gent">
            <a:extLst>
              <a:ext uri="{FF2B5EF4-FFF2-40B4-BE49-F238E27FC236}">
                <a16:creationId xmlns:a16="http://schemas.microsoft.com/office/drawing/2014/main" id="{7117B31A-4B27-D742-1AC1-467461B79015}"/>
              </a:ext>
            </a:extLst>
          </p:cNvPr>
          <p:cNvPicPr>
            <a:picLocks noChangeAspect="1"/>
          </p:cNvPicPr>
          <p:nvPr/>
        </p:nvPicPr>
        <p:blipFill>
          <a:blip r:embed="rId3"/>
          <a:stretch>
            <a:fillRect/>
          </a:stretch>
        </p:blipFill>
        <p:spPr>
          <a:xfrm>
            <a:off x="5881808" y="3044658"/>
            <a:ext cx="2219325" cy="1657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Dragonfly Week 2025 - British Dragonfly Society">
            <a:extLst>
              <a:ext uri="{FF2B5EF4-FFF2-40B4-BE49-F238E27FC236}">
                <a16:creationId xmlns:a16="http://schemas.microsoft.com/office/drawing/2014/main" id="{B6FB55BE-CC29-0EC3-36C2-E8249174A640}"/>
              </a:ext>
            </a:extLst>
          </p:cNvPr>
          <p:cNvPicPr>
            <a:picLocks noChangeAspect="1"/>
          </p:cNvPicPr>
          <p:nvPr/>
        </p:nvPicPr>
        <p:blipFill>
          <a:blip r:embed="rId4"/>
          <a:stretch>
            <a:fillRect/>
          </a:stretch>
        </p:blipFill>
        <p:spPr>
          <a:xfrm>
            <a:off x="8093493" y="4494046"/>
            <a:ext cx="2943225" cy="15525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54066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75342-F27A-63D2-10CD-917B7789ED48}"/>
              </a:ext>
            </a:extLst>
          </p:cNvPr>
          <p:cNvSpPr>
            <a:spLocks noGrp="1"/>
          </p:cNvSpPr>
          <p:nvPr>
            <p:ph type="title"/>
          </p:nvPr>
        </p:nvSpPr>
        <p:spPr/>
        <p:txBody>
          <a:bodyPr/>
          <a:lstStyle/>
          <a:p>
            <a:r>
              <a:rPr lang="en-US" dirty="0"/>
              <a:t>Photographs:</a:t>
            </a:r>
            <a:br>
              <a:rPr lang="en-US" dirty="0"/>
            </a:br>
            <a:endParaRPr lang="en-US" dirty="0"/>
          </a:p>
        </p:txBody>
      </p:sp>
      <p:pic>
        <p:nvPicPr>
          <p:cNvPr id="4" name="Content Placeholder 3" descr="IMG_3026.jpg">
            <a:extLst>
              <a:ext uri="{FF2B5EF4-FFF2-40B4-BE49-F238E27FC236}">
                <a16:creationId xmlns:a16="http://schemas.microsoft.com/office/drawing/2014/main" id="{5A389EFF-CBF2-7D38-BCB8-79EFB6C2F3F0}"/>
              </a:ext>
            </a:extLst>
          </p:cNvPr>
          <p:cNvPicPr>
            <a:picLocks noGrp="1" noChangeAspect="1"/>
          </p:cNvPicPr>
          <p:nvPr>
            <p:ph idx="1"/>
          </p:nvPr>
        </p:nvPicPr>
        <p:blipFill>
          <a:blip r:embed="rId2"/>
          <a:srcRect l="19825" t="16192" r="21866" b="30416"/>
          <a:stretch>
            <a:fillRect/>
          </a:stretch>
        </p:blipFill>
        <p:spPr>
          <a:xfrm>
            <a:off x="9083873" y="1425575"/>
            <a:ext cx="2274399" cy="2780459"/>
          </a:xfrm>
          <a:prstGeom prst="rect">
            <a:avLst/>
          </a:prstGeom>
        </p:spPr>
      </p:pic>
      <p:sp>
        <p:nvSpPr>
          <p:cNvPr id="5" name="TextBox 4">
            <a:extLst>
              <a:ext uri="{FF2B5EF4-FFF2-40B4-BE49-F238E27FC236}">
                <a16:creationId xmlns:a16="http://schemas.microsoft.com/office/drawing/2014/main" id="{6430F77B-0A9F-3D7D-301D-ED8DD535A6EE}"/>
              </a:ext>
            </a:extLst>
          </p:cNvPr>
          <p:cNvSpPr txBox="1"/>
          <p:nvPr/>
        </p:nvSpPr>
        <p:spPr>
          <a:xfrm>
            <a:off x="9455604" y="4298496"/>
            <a:ext cx="23295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Common toad </a:t>
            </a:r>
          </a:p>
        </p:txBody>
      </p:sp>
      <p:pic>
        <p:nvPicPr>
          <p:cNvPr id="6" name="Picture 5" descr="IMG_7302.jpg">
            <a:extLst>
              <a:ext uri="{FF2B5EF4-FFF2-40B4-BE49-F238E27FC236}">
                <a16:creationId xmlns:a16="http://schemas.microsoft.com/office/drawing/2014/main" id="{4BCC1E31-C9D2-6CAC-0D04-4962D9BF8EFF}"/>
              </a:ext>
            </a:extLst>
          </p:cNvPr>
          <p:cNvPicPr>
            <a:picLocks noChangeAspect="1"/>
          </p:cNvPicPr>
          <p:nvPr/>
        </p:nvPicPr>
        <p:blipFill>
          <a:blip r:embed="rId3"/>
          <a:stretch>
            <a:fillRect/>
          </a:stretch>
        </p:blipFill>
        <p:spPr>
          <a:xfrm>
            <a:off x="1019175" y="1695450"/>
            <a:ext cx="2143125" cy="2790825"/>
          </a:xfrm>
          <a:prstGeom prst="rect">
            <a:avLst/>
          </a:prstGeom>
        </p:spPr>
      </p:pic>
      <p:sp>
        <p:nvSpPr>
          <p:cNvPr id="7" name="TextBox 6">
            <a:extLst>
              <a:ext uri="{FF2B5EF4-FFF2-40B4-BE49-F238E27FC236}">
                <a16:creationId xmlns:a16="http://schemas.microsoft.com/office/drawing/2014/main" id="{6B51D6DF-A302-4882-7559-82F118DCF10C}"/>
              </a:ext>
            </a:extLst>
          </p:cNvPr>
          <p:cNvSpPr txBox="1"/>
          <p:nvPr/>
        </p:nvSpPr>
        <p:spPr>
          <a:xfrm>
            <a:off x="1121228" y="4746171"/>
            <a:ext cx="1905000" cy="5116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8" name="TextBox 7">
            <a:extLst>
              <a:ext uri="{FF2B5EF4-FFF2-40B4-BE49-F238E27FC236}">
                <a16:creationId xmlns:a16="http://schemas.microsoft.com/office/drawing/2014/main" id="{276D2C20-148A-BE92-BA51-4F4406614319}"/>
              </a:ext>
            </a:extLst>
          </p:cNvPr>
          <p:cNvSpPr txBox="1"/>
          <p:nvPr/>
        </p:nvSpPr>
        <p:spPr>
          <a:xfrm>
            <a:off x="840921" y="4555671"/>
            <a:ext cx="27976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242424"/>
                </a:solidFill>
                <a:latin typeface="Aptos"/>
                <a:cs typeface="Segoe UI"/>
              </a:rPr>
              <a:t>Great pond snail and eggs</a:t>
            </a:r>
            <a:endParaRPr lang="en-US" dirty="0">
              <a:latin typeface="Aptos"/>
            </a:endParaRPr>
          </a:p>
        </p:txBody>
      </p:sp>
      <p:pic>
        <p:nvPicPr>
          <p:cNvPr id="9" name="Picture 8" descr="IMG_7288.jpg">
            <a:extLst>
              <a:ext uri="{FF2B5EF4-FFF2-40B4-BE49-F238E27FC236}">
                <a16:creationId xmlns:a16="http://schemas.microsoft.com/office/drawing/2014/main" id="{1B32941B-39F7-7C6F-BDF8-7A7B79B9FBAD}"/>
              </a:ext>
            </a:extLst>
          </p:cNvPr>
          <p:cNvPicPr>
            <a:picLocks noChangeAspect="1"/>
          </p:cNvPicPr>
          <p:nvPr/>
        </p:nvPicPr>
        <p:blipFill>
          <a:blip r:embed="rId4"/>
          <a:srcRect l="53641" t="60486" r="27725" b="17778"/>
          <a:stretch>
            <a:fillRect/>
          </a:stretch>
        </p:blipFill>
        <p:spPr>
          <a:xfrm>
            <a:off x="4404122" y="1062037"/>
            <a:ext cx="1644261" cy="2547943"/>
          </a:xfrm>
          <a:prstGeom prst="rect">
            <a:avLst/>
          </a:prstGeom>
        </p:spPr>
      </p:pic>
      <p:pic>
        <p:nvPicPr>
          <p:cNvPr id="10" name="Picture 9" descr="IMG_7283.jpg">
            <a:extLst>
              <a:ext uri="{FF2B5EF4-FFF2-40B4-BE49-F238E27FC236}">
                <a16:creationId xmlns:a16="http://schemas.microsoft.com/office/drawing/2014/main" id="{D57ED221-136C-54C6-A615-BCA498DB2C50}"/>
              </a:ext>
            </a:extLst>
          </p:cNvPr>
          <p:cNvPicPr>
            <a:picLocks noChangeAspect="1"/>
          </p:cNvPicPr>
          <p:nvPr/>
        </p:nvPicPr>
        <p:blipFill>
          <a:blip r:embed="rId5"/>
          <a:srcRect l="27841" t="35662" r="39697" b="24118"/>
          <a:stretch>
            <a:fillRect/>
          </a:stretch>
        </p:blipFill>
        <p:spPr>
          <a:xfrm>
            <a:off x="6218634" y="1062707"/>
            <a:ext cx="1639494" cy="2555606"/>
          </a:xfrm>
          <a:prstGeom prst="rect">
            <a:avLst/>
          </a:prstGeom>
        </p:spPr>
      </p:pic>
      <p:sp>
        <p:nvSpPr>
          <p:cNvPr id="12" name="TextBox 11">
            <a:extLst>
              <a:ext uri="{FF2B5EF4-FFF2-40B4-BE49-F238E27FC236}">
                <a16:creationId xmlns:a16="http://schemas.microsoft.com/office/drawing/2014/main" id="{3B7B1B4D-D79E-5703-EDCB-2C10A5D4B956}"/>
              </a:ext>
            </a:extLst>
          </p:cNvPr>
          <p:cNvSpPr txBox="1"/>
          <p:nvPr/>
        </p:nvSpPr>
        <p:spPr>
          <a:xfrm>
            <a:off x="5029200" y="370522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242424"/>
                </a:solidFill>
                <a:latin typeface="Aptos"/>
                <a:cs typeface="Segoe UI"/>
              </a:rPr>
              <a:t>Mosquito &amp; larvae</a:t>
            </a:r>
            <a:endParaRPr lang="en-US" dirty="0">
              <a:latin typeface="Aptos"/>
            </a:endParaRPr>
          </a:p>
        </p:txBody>
      </p:sp>
      <p:sp>
        <p:nvSpPr>
          <p:cNvPr id="13" name="TextBox 12">
            <a:extLst>
              <a:ext uri="{FF2B5EF4-FFF2-40B4-BE49-F238E27FC236}">
                <a16:creationId xmlns:a16="http://schemas.microsoft.com/office/drawing/2014/main" id="{D3BA4336-E814-E333-EBC6-56EB6452EE7C}"/>
              </a:ext>
            </a:extLst>
          </p:cNvPr>
          <p:cNvSpPr txBox="1"/>
          <p:nvPr/>
        </p:nvSpPr>
        <p:spPr>
          <a:xfrm>
            <a:off x="319768" y="5006067"/>
            <a:ext cx="1146537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The photos show the different species in my pond. We first added some plants, algae, and two great pond snails to the pond. These acted as the producers for the ecosystem. The mosquito larvae and the snail eggs came next and they were the primary consumers in the pond. We then had a Common toad come to the pond which fed off of the primary consumers. We also have tadpoles in our pond.</a:t>
            </a:r>
          </a:p>
        </p:txBody>
      </p:sp>
    </p:spTree>
    <p:extLst>
      <p:ext uri="{BB962C8B-B14F-4D97-AF65-F5344CB8AC3E}">
        <p14:creationId xmlns:p14="http://schemas.microsoft.com/office/powerpoint/2010/main" val="3147242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F00A7-99E7-F79D-DD45-0B0C36FBCF03}"/>
              </a:ext>
            </a:extLst>
          </p:cNvPr>
          <p:cNvSpPr>
            <a:spLocks noGrp="1"/>
          </p:cNvSpPr>
          <p:nvPr>
            <p:ph type="title"/>
          </p:nvPr>
        </p:nvSpPr>
        <p:spPr/>
        <p:txBody>
          <a:bodyPr/>
          <a:lstStyle/>
          <a:p>
            <a:r>
              <a:rPr lang="en-US" dirty="0"/>
              <a:t>Pond Snails</a:t>
            </a:r>
          </a:p>
        </p:txBody>
      </p:sp>
      <p:pic>
        <p:nvPicPr>
          <p:cNvPr id="4" name="Content Placeholder 3" descr="IMG_7329.jpg">
            <a:extLst>
              <a:ext uri="{FF2B5EF4-FFF2-40B4-BE49-F238E27FC236}">
                <a16:creationId xmlns:a16="http://schemas.microsoft.com/office/drawing/2014/main" id="{D7627D82-5CF5-4130-E7E9-1840E8E461CD}"/>
              </a:ext>
            </a:extLst>
          </p:cNvPr>
          <p:cNvPicPr>
            <a:picLocks noGrp="1" noChangeAspect="1"/>
          </p:cNvPicPr>
          <p:nvPr>
            <p:ph idx="1"/>
          </p:nvPr>
        </p:nvPicPr>
        <p:blipFill>
          <a:blip r:embed="rId2"/>
          <a:stretch>
            <a:fillRect/>
          </a:stretch>
        </p:blipFill>
        <p:spPr>
          <a:xfrm>
            <a:off x="1545037" y="1643174"/>
            <a:ext cx="2726885" cy="3643000"/>
          </a:xfrm>
          <a:prstGeom prst="rect">
            <a:avLst/>
          </a:prstGeom>
        </p:spPr>
      </p:pic>
      <p:pic>
        <p:nvPicPr>
          <p:cNvPr id="5" name="Picture 4" descr="IMG_7659.jpg">
            <a:extLst>
              <a:ext uri="{FF2B5EF4-FFF2-40B4-BE49-F238E27FC236}">
                <a16:creationId xmlns:a16="http://schemas.microsoft.com/office/drawing/2014/main" id="{8DEF9827-BE61-23C5-9640-1864253E456C}"/>
              </a:ext>
            </a:extLst>
          </p:cNvPr>
          <p:cNvPicPr>
            <a:picLocks noChangeAspect="1"/>
          </p:cNvPicPr>
          <p:nvPr/>
        </p:nvPicPr>
        <p:blipFill>
          <a:blip r:embed="rId3"/>
          <a:stretch>
            <a:fillRect/>
          </a:stretch>
        </p:blipFill>
        <p:spPr>
          <a:xfrm>
            <a:off x="8783123" y="1717183"/>
            <a:ext cx="2567726" cy="3509493"/>
          </a:xfrm>
          <a:prstGeom prst="rect">
            <a:avLst/>
          </a:prstGeom>
        </p:spPr>
      </p:pic>
      <p:pic>
        <p:nvPicPr>
          <p:cNvPr id="7" name="Picture 6" descr="IMG_7302.jpg">
            <a:extLst>
              <a:ext uri="{FF2B5EF4-FFF2-40B4-BE49-F238E27FC236}">
                <a16:creationId xmlns:a16="http://schemas.microsoft.com/office/drawing/2014/main" id="{02A0A50B-264A-5368-9ADF-11F44448A7F6}"/>
              </a:ext>
            </a:extLst>
          </p:cNvPr>
          <p:cNvPicPr>
            <a:picLocks noChangeAspect="1"/>
          </p:cNvPicPr>
          <p:nvPr/>
        </p:nvPicPr>
        <p:blipFill>
          <a:blip r:embed="rId4"/>
          <a:stretch>
            <a:fillRect/>
          </a:stretch>
        </p:blipFill>
        <p:spPr>
          <a:xfrm>
            <a:off x="5333598" y="1834971"/>
            <a:ext cx="2143125" cy="2790825"/>
          </a:xfrm>
          <a:prstGeom prst="rect">
            <a:avLst/>
          </a:prstGeom>
        </p:spPr>
      </p:pic>
      <p:sp>
        <p:nvSpPr>
          <p:cNvPr id="8" name="TextBox 7">
            <a:extLst>
              <a:ext uri="{FF2B5EF4-FFF2-40B4-BE49-F238E27FC236}">
                <a16:creationId xmlns:a16="http://schemas.microsoft.com/office/drawing/2014/main" id="{1F6DB201-AF0E-8EDF-DA26-31FDFC6970B6}"/>
              </a:ext>
            </a:extLst>
          </p:cNvPr>
          <p:cNvSpPr txBox="1"/>
          <p:nvPr/>
        </p:nvSpPr>
        <p:spPr>
          <a:xfrm>
            <a:off x="3850105" y="5504447"/>
            <a:ext cx="1894973" cy="9625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10" name="TextBox 9">
            <a:extLst>
              <a:ext uri="{FF2B5EF4-FFF2-40B4-BE49-F238E27FC236}">
                <a16:creationId xmlns:a16="http://schemas.microsoft.com/office/drawing/2014/main" id="{D42FE6B3-6E42-A900-2E55-BEA6716573C3}"/>
              </a:ext>
            </a:extLst>
          </p:cNvPr>
          <p:cNvSpPr txBox="1"/>
          <p:nvPr/>
        </p:nvSpPr>
        <p:spPr>
          <a:xfrm>
            <a:off x="3779949" y="561518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242424"/>
                </a:solidFill>
              </a:rPr>
              <a:t>Great pond snail and eggs</a:t>
            </a:r>
            <a:r>
              <a:rPr lang="en-US" dirty="0"/>
              <a:t>​</a:t>
            </a:r>
          </a:p>
        </p:txBody>
      </p:sp>
      <p:sp>
        <p:nvSpPr>
          <p:cNvPr id="11" name="TextBox 10">
            <a:extLst>
              <a:ext uri="{FF2B5EF4-FFF2-40B4-BE49-F238E27FC236}">
                <a16:creationId xmlns:a16="http://schemas.microsoft.com/office/drawing/2014/main" id="{86526AB3-A4EA-AE5D-D72E-C192145AAB07}"/>
              </a:ext>
            </a:extLst>
          </p:cNvPr>
          <p:cNvSpPr txBox="1"/>
          <p:nvPr/>
        </p:nvSpPr>
        <p:spPr>
          <a:xfrm>
            <a:off x="8502203" y="561518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Ramshorn snail </a:t>
            </a:r>
          </a:p>
        </p:txBody>
      </p:sp>
    </p:spTree>
    <p:extLst>
      <p:ext uri="{BB962C8B-B14F-4D97-AF65-F5344CB8AC3E}">
        <p14:creationId xmlns:p14="http://schemas.microsoft.com/office/powerpoint/2010/main" val="3535517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61331-F458-869A-F1BB-87D49BFB568D}"/>
              </a:ext>
            </a:extLst>
          </p:cNvPr>
          <p:cNvSpPr>
            <a:spLocks noGrp="1"/>
          </p:cNvSpPr>
          <p:nvPr>
            <p:ph type="title"/>
          </p:nvPr>
        </p:nvSpPr>
        <p:spPr/>
        <p:txBody>
          <a:bodyPr/>
          <a:lstStyle/>
          <a:p>
            <a:r>
              <a:rPr lang="en-US" dirty="0"/>
              <a:t>Tadpoles, toads and frog</a:t>
            </a:r>
          </a:p>
        </p:txBody>
      </p:sp>
      <p:pic>
        <p:nvPicPr>
          <p:cNvPr id="4" name="Content Placeholder 3" descr="IMG_2654.jpg">
            <a:extLst>
              <a:ext uri="{FF2B5EF4-FFF2-40B4-BE49-F238E27FC236}">
                <a16:creationId xmlns:a16="http://schemas.microsoft.com/office/drawing/2014/main" id="{B1E0C9C6-593F-49B4-2CC8-7DCF27CE3EBB}"/>
              </a:ext>
            </a:extLst>
          </p:cNvPr>
          <p:cNvPicPr>
            <a:picLocks noGrp="1" noChangeAspect="1"/>
          </p:cNvPicPr>
          <p:nvPr>
            <p:ph idx="1"/>
          </p:nvPr>
        </p:nvPicPr>
        <p:blipFill>
          <a:blip r:embed="rId2"/>
          <a:stretch>
            <a:fillRect/>
          </a:stretch>
        </p:blipFill>
        <p:spPr>
          <a:xfrm>
            <a:off x="401500" y="1899276"/>
            <a:ext cx="3196829" cy="4265613"/>
          </a:xfrm>
          <a:prstGeom prst="rect">
            <a:avLst/>
          </a:prstGeom>
        </p:spPr>
      </p:pic>
      <p:pic>
        <p:nvPicPr>
          <p:cNvPr id="3" name="Picture 2" descr="IMG_7581.jpg">
            <a:extLst>
              <a:ext uri="{FF2B5EF4-FFF2-40B4-BE49-F238E27FC236}">
                <a16:creationId xmlns:a16="http://schemas.microsoft.com/office/drawing/2014/main" id="{B564CD81-4CDE-F2AE-F4AF-96D3FA3AA82D}"/>
              </a:ext>
            </a:extLst>
          </p:cNvPr>
          <p:cNvPicPr>
            <a:picLocks noChangeAspect="1"/>
          </p:cNvPicPr>
          <p:nvPr/>
        </p:nvPicPr>
        <p:blipFill>
          <a:blip r:embed="rId3"/>
          <a:stretch>
            <a:fillRect/>
          </a:stretch>
        </p:blipFill>
        <p:spPr>
          <a:xfrm>
            <a:off x="4038600" y="2343150"/>
            <a:ext cx="4118607" cy="3086100"/>
          </a:xfrm>
          <a:prstGeom prst="rect">
            <a:avLst/>
          </a:prstGeom>
        </p:spPr>
      </p:pic>
      <p:pic>
        <p:nvPicPr>
          <p:cNvPr id="7" name="Content Placeholder 3" descr="IMG_3026.jpg">
            <a:extLst>
              <a:ext uri="{FF2B5EF4-FFF2-40B4-BE49-F238E27FC236}">
                <a16:creationId xmlns:a16="http://schemas.microsoft.com/office/drawing/2014/main" id="{13D1BB4C-3FDE-A621-D649-C74D093874C1}"/>
              </a:ext>
            </a:extLst>
          </p:cNvPr>
          <p:cNvPicPr>
            <a:picLocks noChangeAspect="1"/>
          </p:cNvPicPr>
          <p:nvPr/>
        </p:nvPicPr>
        <p:blipFill>
          <a:blip r:embed="rId4"/>
          <a:srcRect l="19825" t="16192" r="21866" b="30416"/>
          <a:stretch>
            <a:fillRect/>
          </a:stretch>
        </p:blipFill>
        <p:spPr>
          <a:xfrm>
            <a:off x="8626673" y="1920875"/>
            <a:ext cx="3207849" cy="3923459"/>
          </a:xfrm>
          <a:prstGeom prst="rect">
            <a:avLst/>
          </a:prstGeom>
        </p:spPr>
      </p:pic>
    </p:spTree>
    <p:extLst>
      <p:ext uri="{BB962C8B-B14F-4D97-AF65-F5344CB8AC3E}">
        <p14:creationId xmlns:p14="http://schemas.microsoft.com/office/powerpoint/2010/main" val="5631003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757</Words>
  <Application>Microsoft Office PowerPoint</Application>
  <PresentationFormat>Widescreen</PresentationFormat>
  <Paragraphs>110</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Aptos Display</vt:lpstr>
      <vt:lpstr>Aptos Narrow</vt:lpstr>
      <vt:lpstr>Arial</vt:lpstr>
      <vt:lpstr>office theme</vt:lpstr>
      <vt:lpstr> Can a man-made wildlife habitat provide an Ecosystem for reptiles, amphibians and other wildlife to live in?</vt:lpstr>
      <vt:lpstr> Pond Ecosystem</vt:lpstr>
      <vt:lpstr>Food Chain</vt:lpstr>
      <vt:lpstr>Method</vt:lpstr>
      <vt:lpstr>Data Collection </vt:lpstr>
      <vt:lpstr>Identifying species</vt:lpstr>
      <vt:lpstr>Photographs: </vt:lpstr>
      <vt:lpstr>Pond Snails</vt:lpstr>
      <vt:lpstr>Tadpoles, toads and frog</vt:lpstr>
      <vt:lpstr>Palmate newt and baby newt (EFT)</vt:lpstr>
      <vt:lpstr>Damsel fly, Emperor dragonfly and Woodlouse eating spider</vt:lpstr>
      <vt:lpstr>Bumblebee, Large yellow underwing and hover bee </vt:lpstr>
      <vt:lpstr>Results</vt:lpstr>
      <vt:lpstr>PowerPoint Presentation</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 a man-made wildlife habitat provide an Ecosystem for reptiles, amphibians and other wildlife to live in?</dc:title>
  <dc:creator>Reptile Academy</dc:creator>
  <cp:lastModifiedBy>Jake Weeks</cp:lastModifiedBy>
  <cp:revision>1058</cp:revision>
  <dcterms:created xsi:type="dcterms:W3CDTF">2025-07-01T17:00:59Z</dcterms:created>
  <dcterms:modified xsi:type="dcterms:W3CDTF">2026-08-25T11:44:13Z</dcterms:modified>
</cp:coreProperties>
</file>